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6858000" cy="9144000"/>
  <p:embeddedFontLst>
    <p:embeddedFont>
      <p:font typeface="esamanru OTF Light" panose="020B0600000101010101" charset="-127"/>
      <p:regular r:id="rId49"/>
    </p:embeddedFont>
    <p:embeddedFont>
      <p:font typeface="Pretendard SemiBold" panose="020B0600000101010101" charset="-127"/>
      <p:bold r:id="rId50"/>
    </p:embeddedFont>
    <p:embeddedFont>
      <p:font typeface="esamanru OTF Medium" panose="020B0600000101010101" charset="-127"/>
      <p:bold r:id="rId51"/>
    </p:embeddedFont>
    <p:embeddedFont>
      <p:font typeface="Noto Sans CJK KR Bold" panose="020B0600000101010101" charset="-127"/>
      <p:bold r:id="rId52"/>
    </p:embeddedFont>
    <p:embeddedFont>
      <p:font typeface="esamanru OTF Bold" panose="020B0600000101010101" charset="-127"/>
      <p:bold r:id="rId53"/>
    </p:embeddedFont>
    <p:embeddedFont>
      <p:font typeface="Gong Gothic Bold" panose="020B0600000101010101" charset="-127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Pretendard Bold" panose="020B0600000101010101" charset="-127"/>
      <p:bold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484" y="17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6.png"/><Relationship Id="rId7" Type="http://schemas.openxmlformats.org/officeDocument/2006/relationships/image" Target="../media/image8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15.png"/><Relationship Id="rId9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6.png"/><Relationship Id="rId7" Type="http://schemas.openxmlformats.org/officeDocument/2006/relationships/image" Target="../media/image8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15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6.png"/><Relationship Id="rId7" Type="http://schemas.openxmlformats.org/officeDocument/2006/relationships/image" Target="../media/image8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3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15.png"/><Relationship Id="rId9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26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13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15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3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5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26.png"/><Relationship Id="rId9" Type="http://schemas.openxmlformats.org/officeDocument/2006/relationships/image" Target="../media/image105.png"/><Relationship Id="rId1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26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3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5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" Type="http://schemas.openxmlformats.org/officeDocument/2006/relationships/image" Target="../media/image108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2" Type="http://schemas.openxmlformats.org/officeDocument/2006/relationships/image" Target="../media/image13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29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2.png"/><Relationship Id="rId32" Type="http://schemas.openxmlformats.org/officeDocument/2006/relationships/image" Target="../media/image160.png"/><Relationship Id="rId5" Type="http://schemas.openxmlformats.org/officeDocument/2006/relationships/image" Target="../media/image15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31" Type="http://schemas.openxmlformats.org/officeDocument/2006/relationships/image" Target="../media/image159.png"/><Relationship Id="rId4" Type="http://schemas.openxmlformats.org/officeDocument/2006/relationships/image" Target="../media/image26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1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6.png"/><Relationship Id="rId7" Type="http://schemas.openxmlformats.org/officeDocument/2006/relationships/image" Target="../media/image1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5.png"/><Relationship Id="rId9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26.png"/><Relationship Id="rId7" Type="http://schemas.openxmlformats.org/officeDocument/2006/relationships/image" Target="../media/image1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26.png"/><Relationship Id="rId7" Type="http://schemas.openxmlformats.org/officeDocument/2006/relationships/image" Target="../media/image1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26.png"/><Relationship Id="rId7" Type="http://schemas.openxmlformats.org/officeDocument/2006/relationships/image" Target="../media/image1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26.png"/><Relationship Id="rId7" Type="http://schemas.openxmlformats.org/officeDocument/2006/relationships/image" Target="../media/image17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2.png"/><Relationship Id="rId5" Type="http://schemas.openxmlformats.org/officeDocument/2006/relationships/image" Target="../media/image180.png"/><Relationship Id="rId10" Type="http://schemas.openxmlformats.org/officeDocument/2006/relationships/image" Target="../media/image181.png"/><Relationship Id="rId4" Type="http://schemas.openxmlformats.org/officeDocument/2006/relationships/image" Target="../media/image15.png"/><Relationship Id="rId9" Type="http://schemas.openxmlformats.org/officeDocument/2006/relationships/image" Target="../media/image1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26.png"/><Relationship Id="rId7" Type="http://schemas.openxmlformats.org/officeDocument/2006/relationships/image" Target="../media/image17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2.png"/><Relationship Id="rId5" Type="http://schemas.openxmlformats.org/officeDocument/2006/relationships/image" Target="../media/image180.png"/><Relationship Id="rId10" Type="http://schemas.openxmlformats.org/officeDocument/2006/relationships/image" Target="../media/image181.png"/><Relationship Id="rId4" Type="http://schemas.openxmlformats.org/officeDocument/2006/relationships/image" Target="../media/image15.png"/><Relationship Id="rId9" Type="http://schemas.openxmlformats.org/officeDocument/2006/relationships/image" Target="../media/image1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26.png"/><Relationship Id="rId7" Type="http://schemas.openxmlformats.org/officeDocument/2006/relationships/image" Target="../media/image177.png"/><Relationship Id="rId12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2.png"/><Relationship Id="rId5" Type="http://schemas.openxmlformats.org/officeDocument/2006/relationships/image" Target="../media/image180.png"/><Relationship Id="rId10" Type="http://schemas.openxmlformats.org/officeDocument/2006/relationships/image" Target="../media/image181.png"/><Relationship Id="rId4" Type="http://schemas.openxmlformats.org/officeDocument/2006/relationships/image" Target="../media/image15.png"/><Relationship Id="rId9" Type="http://schemas.openxmlformats.org/officeDocument/2006/relationships/image" Target="../media/image1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26.png"/><Relationship Id="rId7" Type="http://schemas.openxmlformats.org/officeDocument/2006/relationships/image" Target="../media/image1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6.png"/><Relationship Id="rId5" Type="http://schemas.openxmlformats.org/officeDocument/2006/relationships/image" Target="../media/image176.png"/><Relationship Id="rId10" Type="http://schemas.openxmlformats.org/officeDocument/2006/relationships/image" Target="../media/image185.png"/><Relationship Id="rId4" Type="http://schemas.openxmlformats.org/officeDocument/2006/relationships/image" Target="../media/image15.png"/><Relationship Id="rId9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1.png"/><Relationship Id="rId3" Type="http://schemas.openxmlformats.org/officeDocument/2006/relationships/image" Target="../media/image26.png"/><Relationship Id="rId7" Type="http://schemas.openxmlformats.org/officeDocument/2006/relationships/image" Target="../media/image178.png"/><Relationship Id="rId12" Type="http://schemas.openxmlformats.org/officeDocument/2006/relationships/image" Target="../media/image1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4.png"/><Relationship Id="rId5" Type="http://schemas.openxmlformats.org/officeDocument/2006/relationships/image" Target="../media/image176.png"/><Relationship Id="rId10" Type="http://schemas.openxmlformats.org/officeDocument/2006/relationships/image" Target="../media/image182.png"/><Relationship Id="rId4" Type="http://schemas.openxmlformats.org/officeDocument/2006/relationships/image" Target="../media/image15.png"/><Relationship Id="rId9" Type="http://schemas.openxmlformats.org/officeDocument/2006/relationships/image" Target="../media/image1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1.png"/><Relationship Id="rId3" Type="http://schemas.openxmlformats.org/officeDocument/2006/relationships/image" Target="../media/image26.png"/><Relationship Id="rId7" Type="http://schemas.openxmlformats.org/officeDocument/2006/relationships/image" Target="../media/image178.png"/><Relationship Id="rId12" Type="http://schemas.openxmlformats.org/officeDocument/2006/relationships/image" Target="../media/image1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4.png"/><Relationship Id="rId5" Type="http://schemas.openxmlformats.org/officeDocument/2006/relationships/image" Target="../media/image176.png"/><Relationship Id="rId10" Type="http://schemas.openxmlformats.org/officeDocument/2006/relationships/image" Target="../media/image182.png"/><Relationship Id="rId4" Type="http://schemas.openxmlformats.org/officeDocument/2006/relationships/image" Target="../media/image15.png"/><Relationship Id="rId9" Type="http://schemas.openxmlformats.org/officeDocument/2006/relationships/image" Target="../media/image1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1.png"/><Relationship Id="rId3" Type="http://schemas.openxmlformats.org/officeDocument/2006/relationships/image" Target="../media/image26.png"/><Relationship Id="rId7" Type="http://schemas.openxmlformats.org/officeDocument/2006/relationships/image" Target="../media/image178.png"/><Relationship Id="rId12" Type="http://schemas.openxmlformats.org/officeDocument/2006/relationships/image" Target="../media/image1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4.png"/><Relationship Id="rId5" Type="http://schemas.openxmlformats.org/officeDocument/2006/relationships/image" Target="../media/image176.png"/><Relationship Id="rId10" Type="http://schemas.openxmlformats.org/officeDocument/2006/relationships/image" Target="../media/image182.png"/><Relationship Id="rId4" Type="http://schemas.openxmlformats.org/officeDocument/2006/relationships/image" Target="../media/image15.png"/><Relationship Id="rId9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1.png"/><Relationship Id="rId3" Type="http://schemas.openxmlformats.org/officeDocument/2006/relationships/image" Target="../media/image26.png"/><Relationship Id="rId7" Type="http://schemas.openxmlformats.org/officeDocument/2006/relationships/image" Target="../media/image178.png"/><Relationship Id="rId12" Type="http://schemas.openxmlformats.org/officeDocument/2006/relationships/image" Target="../media/image1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4.png"/><Relationship Id="rId5" Type="http://schemas.openxmlformats.org/officeDocument/2006/relationships/image" Target="../media/image176.png"/><Relationship Id="rId10" Type="http://schemas.openxmlformats.org/officeDocument/2006/relationships/image" Target="../media/image182.png"/><Relationship Id="rId4" Type="http://schemas.openxmlformats.org/officeDocument/2006/relationships/image" Target="../media/image15.png"/><Relationship Id="rId9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1.png"/><Relationship Id="rId3" Type="http://schemas.openxmlformats.org/officeDocument/2006/relationships/image" Target="../media/image26.png"/><Relationship Id="rId7" Type="http://schemas.openxmlformats.org/officeDocument/2006/relationships/image" Target="../media/image178.png"/><Relationship Id="rId12" Type="http://schemas.openxmlformats.org/officeDocument/2006/relationships/image" Target="../media/image1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4.png"/><Relationship Id="rId5" Type="http://schemas.openxmlformats.org/officeDocument/2006/relationships/image" Target="../media/image176.png"/><Relationship Id="rId10" Type="http://schemas.openxmlformats.org/officeDocument/2006/relationships/image" Target="../media/image182.png"/><Relationship Id="rId4" Type="http://schemas.openxmlformats.org/officeDocument/2006/relationships/image" Target="../media/image15.png"/><Relationship Id="rId9" Type="http://schemas.openxmlformats.org/officeDocument/2006/relationships/image" Target="../media/image180.png"/><Relationship Id="rId1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26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5.png"/><Relationship Id="rId9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203.png"/><Relationship Id="rId3" Type="http://schemas.openxmlformats.org/officeDocument/2006/relationships/image" Target="../media/image26.png"/><Relationship Id="rId7" Type="http://schemas.openxmlformats.org/officeDocument/2006/relationships/image" Target="../media/image198.png"/><Relationship Id="rId12" Type="http://schemas.openxmlformats.org/officeDocument/2006/relationships/image" Target="../media/image20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11" Type="http://schemas.openxmlformats.org/officeDocument/2006/relationships/image" Target="../media/image201.png"/><Relationship Id="rId5" Type="http://schemas.openxmlformats.org/officeDocument/2006/relationships/image" Target="../media/image196.png"/><Relationship Id="rId10" Type="http://schemas.openxmlformats.org/officeDocument/2006/relationships/image" Target="../media/image200.png"/><Relationship Id="rId4" Type="http://schemas.openxmlformats.org/officeDocument/2006/relationships/image" Target="../media/image15.png"/><Relationship Id="rId9" Type="http://schemas.openxmlformats.org/officeDocument/2006/relationships/image" Target="../media/image1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5.png"/><Relationship Id="rId3" Type="http://schemas.openxmlformats.org/officeDocument/2006/relationships/image" Target="../media/image204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4.png"/><Relationship Id="rId2" Type="http://schemas.openxmlformats.org/officeDocument/2006/relationships/image" Target="../media/image13.png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10.png"/><Relationship Id="rId5" Type="http://schemas.openxmlformats.org/officeDocument/2006/relationships/image" Target="../media/image26.png"/><Relationship Id="rId15" Type="http://schemas.openxmlformats.org/officeDocument/2006/relationships/image" Target="../media/image184.png"/><Relationship Id="rId10" Type="http://schemas.openxmlformats.org/officeDocument/2006/relationships/image" Target="../media/image209.png"/><Relationship Id="rId19" Type="http://schemas.openxmlformats.org/officeDocument/2006/relationships/image" Target="../media/image216.png"/><Relationship Id="rId4" Type="http://schemas.openxmlformats.org/officeDocument/2006/relationships/image" Target="../media/image205.png"/><Relationship Id="rId9" Type="http://schemas.openxmlformats.org/officeDocument/2006/relationships/image" Target="../media/image208.png"/><Relationship Id="rId14" Type="http://schemas.openxmlformats.org/officeDocument/2006/relationships/image" Target="../media/image1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8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3" Type="http://schemas.openxmlformats.org/officeDocument/2006/relationships/image" Target="../media/image26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image" Target="../media/image13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19" Type="http://schemas.openxmlformats.org/officeDocument/2006/relationships/image" Target="../media/image233.png"/><Relationship Id="rId4" Type="http://schemas.openxmlformats.org/officeDocument/2006/relationships/image" Target="../media/image15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4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5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7" Type="http://schemas.openxmlformats.org/officeDocument/2006/relationships/image" Target="../media/image41.png"/><Relationship Id="rId2" Type="http://schemas.openxmlformats.org/officeDocument/2006/relationships/image" Target="../media/image13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8" Type="http://schemas.openxmlformats.org/officeDocument/2006/relationships/image" Target="../media/image42.png"/><Relationship Id="rId3" Type="http://schemas.openxmlformats.org/officeDocument/2006/relationships/image" Target="../media/image26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8B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066800" y="-254000"/>
            <a:ext cx="19761200" cy="11112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66800" y="2806700"/>
            <a:ext cx="11785600" cy="455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046"/>
              </a:lnSpc>
            </a:pPr>
            <a:r>
              <a:rPr lang="en-US" sz="6000" b="0" i="0" u="none" strike="noStrike">
                <a:solidFill>
                  <a:srgbClr val="FFFFFF"/>
                </a:solidFill>
                <a:latin typeface="esamanru OTF Medium"/>
              </a:rPr>
              <a:t>Support API</a:t>
            </a:r>
          </a:p>
          <a:p>
            <a:pPr lvl="0" algn="l">
              <a:lnSpc>
                <a:spcPct val="113046"/>
              </a:lnSpc>
            </a:pPr>
            <a:r>
              <a:rPr lang="en-US" sz="20000" b="0" i="0" u="none" strike="noStrike">
                <a:solidFill>
                  <a:srgbClr val="FFFFFF"/>
                </a:solidFill>
                <a:latin typeface="esamanru OTF Medium"/>
              </a:rPr>
              <a:t>SAPI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199214740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0" y="292100"/>
            <a:ext cx="546100" cy="368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379700" y="127000"/>
            <a:ext cx="2984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NOINJEONG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7100" y="8788400"/>
            <a:ext cx="78486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SSAFY 11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기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대전캠퍼스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B305  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 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박찬호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|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강세현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|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김문희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|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박용빈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|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박준영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|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조성빈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9118600"/>
            <a:ext cx="1409700" cy="368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8500" y="9144000"/>
            <a:ext cx="1168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FFFFFF"/>
                </a:solidFill>
                <a:latin typeface="esamanru OTF Medium"/>
              </a:rPr>
              <a:t>CONTACT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5207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Chapter.01-2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Amplifying the Problem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2247900"/>
            <a:ext cx="127000" cy="12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3759200"/>
            <a:ext cx="127000" cy="12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7632700"/>
            <a:ext cx="127000" cy="12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0" y="9144000"/>
            <a:ext cx="127000" cy="127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200" y="9207500"/>
            <a:ext cx="419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300000">
            <a:off x="6311900" y="7683500"/>
            <a:ext cx="3746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7696200"/>
            <a:ext cx="4191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200" y="2298700"/>
            <a:ext cx="4191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00000">
            <a:off x="6311900" y="3822700"/>
            <a:ext cx="37465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3822700"/>
            <a:ext cx="4191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22500" y="1879600"/>
            <a:ext cx="4305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2C8FBC"/>
                </a:solidFill>
                <a:ea typeface="esamanru OTF Medium"/>
              </a:rPr>
              <a:t>소통의</a:t>
            </a:r>
            <a:r>
              <a:rPr lang="en-US" sz="5000" b="0" i="0" u="none" strike="noStrike">
                <a:solidFill>
                  <a:srgbClr val="2C8FBC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2C8FBC"/>
                </a:solidFill>
                <a:ea typeface="esamanru OTF Medium"/>
              </a:rPr>
              <a:t>부재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57400" y="3378200"/>
            <a:ext cx="5499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2C8FBC"/>
                </a:solidFill>
                <a:ea typeface="esamanru OTF Medium"/>
              </a:rPr>
              <a:t>작업</a:t>
            </a:r>
            <a:r>
              <a:rPr lang="en-US" sz="5000" b="0" i="0" u="none" strike="noStrike">
                <a:solidFill>
                  <a:srgbClr val="2C8FBC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2C8FBC"/>
                </a:solidFill>
                <a:ea typeface="esamanru OTF Medium"/>
              </a:rPr>
              <a:t>간</a:t>
            </a:r>
            <a:r>
              <a:rPr lang="en-US" sz="5000" b="0" i="0" u="none" strike="noStrike">
                <a:solidFill>
                  <a:srgbClr val="2C8FBC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2C8FBC"/>
                </a:solidFill>
                <a:ea typeface="esamanru OTF Medium"/>
              </a:rPr>
              <a:t>시간</a:t>
            </a:r>
            <a:r>
              <a:rPr lang="en-US" sz="5000" b="0" i="0" u="none" strike="noStrike">
                <a:solidFill>
                  <a:srgbClr val="2C8FBC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2C8FBC"/>
                </a:solidFill>
                <a:ea typeface="esamanru OTF Medium"/>
              </a:rPr>
              <a:t>지연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6600" y="7239000"/>
            <a:ext cx="5562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2C8FBC"/>
                </a:solidFill>
                <a:ea typeface="esamanru OTF Medium"/>
              </a:rPr>
              <a:t>모호한</a:t>
            </a:r>
            <a:r>
              <a:rPr lang="en-US" sz="5000" b="0" i="0" u="none" strike="noStrike">
                <a:solidFill>
                  <a:srgbClr val="2C8FBC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2C8FBC"/>
                </a:solidFill>
                <a:ea typeface="esamanru OTF Medium"/>
              </a:rPr>
              <a:t>요구</a:t>
            </a:r>
            <a:r>
              <a:rPr lang="en-US" sz="5000" b="0" i="0" u="none" strike="noStrike">
                <a:solidFill>
                  <a:srgbClr val="2C8FBC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2C8FBC"/>
                </a:solidFill>
                <a:ea typeface="esamanru OTF Medium"/>
              </a:rPr>
              <a:t>사항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74900" y="8763000"/>
            <a:ext cx="4152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2C8FBC"/>
                </a:solidFill>
                <a:ea typeface="esamanru OTF Medium"/>
              </a:rPr>
              <a:t>복잡성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-8040000">
            <a:off x="9232900" y="5384800"/>
            <a:ext cx="1587500" cy="1727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4100" y="4876800"/>
            <a:ext cx="1778000" cy="1778000"/>
          </a:xfrm>
          <a:prstGeom prst="rect">
            <a:avLst/>
          </a:prstGeom>
          <a:effectLst>
            <a:outerShdw blurRad="31466" dist="164077" dir="2700000">
              <a:srgbClr val="000000">
                <a:alpha val="50000"/>
              </a:srgbClr>
            </a:outerShdw>
          </a:effectLst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500" y="5410200"/>
            <a:ext cx="736600" cy="673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756900" y="4864100"/>
            <a:ext cx="53594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0000" b="0" i="0" u="none" strike="noStrike">
                <a:solidFill>
                  <a:srgbClr val="2C8FBC"/>
                </a:solidFill>
                <a:ea typeface="esamanru OTF Medium"/>
              </a:rPr>
              <a:t>의사소통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5207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Chapter.01-2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Amplifying the Problem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8712200" y="4343400"/>
            <a:ext cx="2959100" cy="2921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2247900"/>
            <a:ext cx="127000" cy="12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800" y="3759200"/>
            <a:ext cx="127000" cy="12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500" y="7645400"/>
            <a:ext cx="127000" cy="12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0" y="9156700"/>
            <a:ext cx="127000" cy="127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9207500"/>
            <a:ext cx="419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3300000">
            <a:off x="6248400" y="7683500"/>
            <a:ext cx="3746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7696200"/>
            <a:ext cx="4191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2298700"/>
            <a:ext cx="4191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300000">
            <a:off x="6248400" y="3822700"/>
            <a:ext cx="37465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3822700"/>
            <a:ext cx="4191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86000" y="1879600"/>
            <a:ext cx="4051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9A7EDC"/>
                </a:solidFill>
                <a:ea typeface="esamanru OTF Medium"/>
              </a:rPr>
              <a:t>테스트</a:t>
            </a:r>
            <a:r>
              <a:rPr lang="en-US" sz="5000" b="0" i="0" u="none" strike="noStrike">
                <a:solidFill>
                  <a:srgbClr val="9A7EDC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9A7EDC"/>
                </a:solidFill>
                <a:ea typeface="esamanru OTF Medium"/>
              </a:rPr>
              <a:t>지연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89200" y="3378200"/>
            <a:ext cx="4889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9A7EDC"/>
                </a:solidFill>
                <a:latin typeface="esamanru OTF Medium"/>
              </a:rPr>
              <a:t>MOCK API </a:t>
            </a:r>
            <a:r>
              <a:rPr lang="ko-KR" sz="5000" b="0" i="0" u="none" strike="noStrike">
                <a:solidFill>
                  <a:srgbClr val="9A7EDC"/>
                </a:solidFill>
                <a:ea typeface="esamanru OTF Medium"/>
              </a:rPr>
              <a:t>부재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86000" y="7239000"/>
            <a:ext cx="5080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9A7EDC"/>
                </a:solidFill>
                <a:ea typeface="esamanru OTF Medium"/>
              </a:rPr>
              <a:t>버전</a:t>
            </a:r>
            <a:r>
              <a:rPr lang="en-US" sz="5000" b="0" i="0" u="none" strike="noStrike">
                <a:solidFill>
                  <a:srgbClr val="9A7EDC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9A7EDC"/>
                </a:solidFill>
                <a:ea typeface="esamanru OTF Medium"/>
              </a:rPr>
              <a:t>관리</a:t>
            </a:r>
            <a:r>
              <a:rPr lang="en-US" sz="5000" b="0" i="0" u="none" strike="noStrike">
                <a:solidFill>
                  <a:srgbClr val="9A7EDC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9A7EDC"/>
                </a:solidFill>
                <a:ea typeface="esamanru OTF Medium"/>
              </a:rPr>
              <a:t>문제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84500" y="8763000"/>
            <a:ext cx="335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9A7EDC"/>
                </a:solidFill>
                <a:ea typeface="esamanru OTF Medium"/>
              </a:rPr>
              <a:t>중복</a:t>
            </a:r>
            <a:r>
              <a:rPr lang="en-US" sz="5000" b="0" i="0" u="none" strike="noStrike">
                <a:solidFill>
                  <a:srgbClr val="9A7EDC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9A7EDC"/>
                </a:solidFill>
                <a:ea typeface="esamanru OTF Medium"/>
              </a:rPr>
              <a:t>작업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-8040000">
            <a:off x="9029700" y="5511800"/>
            <a:ext cx="1892300" cy="1600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56900" y="4864100"/>
            <a:ext cx="48260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0000" b="0" i="0" u="none" strike="noStrike">
                <a:solidFill>
                  <a:srgbClr val="997DDC"/>
                </a:solidFill>
                <a:ea typeface="esamanru OTF Medium"/>
              </a:rPr>
              <a:t>테스트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00" y="4876800"/>
            <a:ext cx="1778000" cy="1778000"/>
          </a:xfrm>
          <a:prstGeom prst="rect">
            <a:avLst/>
          </a:prstGeom>
          <a:effectLst>
            <a:outerShdw blurRad="31466" dist="164077" dir="2700000">
              <a:srgbClr val="000000">
                <a:alpha val="50000"/>
              </a:srgbClr>
            </a:outerShdw>
          </a:effectLst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5308600"/>
            <a:ext cx="9271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5207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Chapter.01-2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Amplifying the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8039100" y="4343400"/>
            <a:ext cx="2959100" cy="292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200" y="2247900"/>
            <a:ext cx="127000" cy="12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600" y="3759200"/>
            <a:ext cx="127000" cy="12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300" y="7632700"/>
            <a:ext cx="127000" cy="12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9144000"/>
            <a:ext cx="127000" cy="127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9207500"/>
            <a:ext cx="419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3300000">
            <a:off x="6172200" y="7683500"/>
            <a:ext cx="3746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700" y="7696200"/>
            <a:ext cx="4191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2298700"/>
            <a:ext cx="4191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300000">
            <a:off x="6172200" y="3822700"/>
            <a:ext cx="37465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700" y="3822700"/>
            <a:ext cx="419100" cy="25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51100" y="1879600"/>
            <a:ext cx="3873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4E2677"/>
                </a:solidFill>
                <a:ea typeface="esamanru OTF Medium"/>
              </a:rPr>
              <a:t>문서화</a:t>
            </a:r>
            <a:r>
              <a:rPr lang="en-US" sz="5000" b="0" i="0" u="none" strike="noStrike">
                <a:solidFill>
                  <a:srgbClr val="4E2677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4E2677"/>
                </a:solidFill>
                <a:ea typeface="esamanru OTF Medium"/>
              </a:rPr>
              <a:t>부족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0800" y="3378200"/>
            <a:ext cx="6019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4E2677"/>
                </a:solidFill>
                <a:latin typeface="esamanru OTF Medium"/>
              </a:rPr>
              <a:t>API </a:t>
            </a:r>
            <a:r>
              <a:rPr lang="ko-KR" sz="5000" b="0" i="0" u="none" strike="noStrike">
                <a:solidFill>
                  <a:srgbClr val="4E2677"/>
                </a:solidFill>
                <a:ea typeface="esamanru OTF Medium"/>
              </a:rPr>
              <a:t>데이터</a:t>
            </a:r>
            <a:r>
              <a:rPr lang="en-US" sz="5000" b="0" i="0" u="none" strike="noStrike">
                <a:solidFill>
                  <a:srgbClr val="4E2677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4E2677"/>
                </a:solidFill>
                <a:ea typeface="esamanru OTF Medium"/>
              </a:rPr>
              <a:t>불일치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55900" y="72390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4E2677"/>
                </a:solidFill>
                <a:latin typeface="esamanru OTF Medium"/>
              </a:rPr>
              <a:t>API </a:t>
            </a:r>
            <a:r>
              <a:rPr lang="ko-KR" sz="5000" b="0" i="0" u="none" strike="noStrike">
                <a:solidFill>
                  <a:srgbClr val="4E2677"/>
                </a:solidFill>
                <a:ea typeface="esamanru OTF Medium"/>
              </a:rPr>
              <a:t>호출</a:t>
            </a:r>
            <a:r>
              <a:rPr lang="en-US" sz="5000" b="0" i="0" u="none" strike="noStrike">
                <a:solidFill>
                  <a:srgbClr val="4E2677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4E2677"/>
                </a:solidFill>
                <a:ea typeface="esamanru OTF Medium"/>
              </a:rPr>
              <a:t>실패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0800" y="8763000"/>
            <a:ext cx="504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4E2677"/>
                </a:solidFill>
                <a:ea typeface="esamanru OTF Medium"/>
              </a:rPr>
              <a:t>디버깅</a:t>
            </a:r>
            <a:r>
              <a:rPr lang="en-US" sz="5000" b="0" i="0" u="none" strike="noStrike">
                <a:solidFill>
                  <a:srgbClr val="4E2677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4E2677"/>
                </a:solidFill>
                <a:ea typeface="esamanru OTF Medium"/>
              </a:rPr>
              <a:t>시간</a:t>
            </a:r>
            <a:r>
              <a:rPr lang="en-US" sz="5000" b="0" i="0" u="none" strike="noStrike">
                <a:solidFill>
                  <a:srgbClr val="4E2677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4E2677"/>
                </a:solidFill>
                <a:ea typeface="esamanru OTF Medium"/>
              </a:rPr>
              <a:t>증가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-8040000">
            <a:off x="9131300" y="5397500"/>
            <a:ext cx="1701800" cy="1739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0" y="4876800"/>
            <a:ext cx="1778000" cy="1778000"/>
          </a:xfrm>
          <a:prstGeom prst="rect">
            <a:avLst/>
          </a:prstGeom>
          <a:effectLst>
            <a:outerShdw blurRad="31466" dist="164077" dir="2700000">
              <a:srgbClr val="000000">
                <a:alpha val="50000"/>
              </a:srgbClr>
            </a:outerShdw>
          </a:effectLst>
        </p:spPr>
      </p:pic>
      <p:sp>
        <p:nvSpPr>
          <p:cNvPr id="28" name="TextBox 28"/>
          <p:cNvSpPr txBox="1"/>
          <p:nvPr/>
        </p:nvSpPr>
        <p:spPr>
          <a:xfrm>
            <a:off x="10744200" y="4864100"/>
            <a:ext cx="50165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0" b="0" i="0" u="none" strike="noStrike">
                <a:solidFill>
                  <a:srgbClr val="4E2677"/>
                </a:solidFill>
                <a:latin typeface="Pretendard Bold"/>
              </a:rPr>
              <a:t>API </a:t>
            </a:r>
            <a:r>
              <a:rPr lang="ko-KR" sz="10000" b="0" i="0" u="none" strike="noStrike">
                <a:solidFill>
                  <a:srgbClr val="4E2677"/>
                </a:solidFill>
                <a:ea typeface="Pretendard Bold"/>
              </a:rPr>
              <a:t>사용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3500" y="5245100"/>
            <a:ext cx="11176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100"/>
            <a:ext cx="6311900" cy="1068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76200" y="1638300"/>
            <a:ext cx="6680200" cy="518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6040"/>
              </a:lnSpc>
            </a:pPr>
            <a:r>
              <a:rPr lang="en-US" sz="29200" b="0" i="0" u="none" strike="noStrike">
                <a:solidFill>
                  <a:srgbClr val="FFFFFF"/>
                </a:solidFill>
                <a:latin typeface="Noto Sans CJK KR Bold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93000" y="3378200"/>
            <a:ext cx="98806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ko-KR" sz="15000" b="0" i="0" u="none" strike="noStrike">
                <a:solidFill>
                  <a:srgbClr val="595959"/>
                </a:solidFill>
                <a:ea typeface="esamanru OTF Medium"/>
              </a:rPr>
              <a:t>서비스</a:t>
            </a:r>
            <a:r>
              <a:rPr lang="en-US" sz="15000" b="0" i="0" u="none" strike="noStrike">
                <a:solidFill>
                  <a:srgbClr val="595959"/>
                </a:solidFill>
                <a:latin typeface="esamanru OTF Medium"/>
              </a:rPr>
              <a:t> </a:t>
            </a:r>
            <a:r>
              <a:rPr lang="ko-KR" sz="15000" b="0" i="0" u="none" strike="noStrike">
                <a:solidFill>
                  <a:srgbClr val="595959"/>
                </a:solidFill>
                <a:ea typeface="esamanru OTF Medium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6141700" y="2197100"/>
            <a:ext cx="18288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69900"/>
            <a:ext cx="3009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699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Competitive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94100" y="1968500"/>
            <a:ext cx="10464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700" b="0" i="0" u="none" strike="noStrike">
                <a:solidFill>
                  <a:srgbClr val="5E8BA0"/>
                </a:solidFill>
                <a:ea typeface="Pretendard Bold"/>
              </a:rPr>
              <a:t>경쟁사</a:t>
            </a:r>
            <a:r>
              <a:rPr lang="en-US" sz="5700" b="0" i="0" u="none" strike="noStrike">
                <a:solidFill>
                  <a:srgbClr val="5E8BA0"/>
                </a:solidFill>
                <a:latin typeface="Pretendard Bold"/>
              </a:rPr>
              <a:t> </a:t>
            </a:r>
            <a:r>
              <a:rPr lang="ko-KR" sz="5700" b="0" i="0" u="none" strike="noStrike">
                <a:solidFill>
                  <a:srgbClr val="5E8BA0"/>
                </a:solidFill>
                <a:ea typeface="Pretendard Bold"/>
              </a:rPr>
              <a:t>분석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6273800"/>
            <a:ext cx="45212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200" y="7302500"/>
            <a:ext cx="647700" cy="60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300" y="8343900"/>
            <a:ext cx="44196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9385300"/>
            <a:ext cx="38481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700" y="6273800"/>
            <a:ext cx="47117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4700" y="7302500"/>
            <a:ext cx="47752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4700" y="8343900"/>
            <a:ext cx="48514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4700" y="9385300"/>
            <a:ext cx="4597400" cy="609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556500" y="6108700"/>
            <a:ext cx="2540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5E8BA0"/>
                </a:solidFill>
                <a:latin typeface="Pretendard SemiBold"/>
              </a:rPr>
              <a:t>SW </a:t>
            </a:r>
            <a:r>
              <a:rPr lang="ko-KR" sz="5000" b="0" i="0" u="none" strike="noStrike">
                <a:solidFill>
                  <a:srgbClr val="5E8BA0"/>
                </a:solidFill>
                <a:ea typeface="Pretendard SemiBold"/>
              </a:rPr>
              <a:t>점수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07200" y="7137400"/>
            <a:ext cx="4025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E8BA0"/>
                </a:solidFill>
                <a:ea typeface="Pretendard SemiBold"/>
              </a:rPr>
              <a:t>사용</a:t>
            </a:r>
            <a:r>
              <a:rPr lang="en-US" sz="5000" b="0" i="0" u="none" strike="noStrike">
                <a:solidFill>
                  <a:srgbClr val="5E8BA0"/>
                </a:solidFill>
                <a:latin typeface="Pretendard SemiBold"/>
              </a:rPr>
              <a:t> </a:t>
            </a:r>
            <a:r>
              <a:rPr lang="ko-KR" sz="5000" b="0" i="0" u="none" strike="noStrike">
                <a:solidFill>
                  <a:srgbClr val="5E8BA0"/>
                </a:solidFill>
                <a:ea typeface="Pretendard SemiBold"/>
              </a:rPr>
              <a:t>기업</a:t>
            </a:r>
            <a:r>
              <a:rPr lang="en-US" sz="5000" b="0" i="0" u="none" strike="noStrike">
                <a:solidFill>
                  <a:srgbClr val="5E8BA0"/>
                </a:solidFill>
                <a:latin typeface="Pretendard SemiBold"/>
              </a:rPr>
              <a:t> </a:t>
            </a:r>
            <a:r>
              <a:rPr lang="ko-KR" sz="5000" b="0" i="0" u="none" strike="noStrike">
                <a:solidFill>
                  <a:srgbClr val="5E8BA0"/>
                </a:solidFill>
                <a:ea typeface="Pretendard SemiBold"/>
              </a:rPr>
              <a:t>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43700" y="8178800"/>
            <a:ext cx="4152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E8BA0"/>
                </a:solidFill>
                <a:ea typeface="Pretendard SemiBold"/>
              </a:rPr>
              <a:t>평가</a:t>
            </a:r>
            <a:r>
              <a:rPr lang="en-US" sz="5000" b="0" i="0" u="none" strike="noStrike">
                <a:solidFill>
                  <a:srgbClr val="5E8BA0"/>
                </a:solidFill>
                <a:latin typeface="Pretendard SemiBold"/>
              </a:rPr>
              <a:t> </a:t>
            </a:r>
            <a:r>
              <a:rPr lang="ko-KR" sz="5000" b="0" i="0" u="none" strike="noStrike">
                <a:solidFill>
                  <a:srgbClr val="5E8BA0"/>
                </a:solidFill>
                <a:ea typeface="Pretendard SemiBold"/>
              </a:rPr>
              <a:t>점수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56500" y="9220200"/>
            <a:ext cx="2540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E8BA0"/>
                </a:solidFill>
                <a:ea typeface="Pretendard SemiBold"/>
              </a:rPr>
              <a:t>인기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354300" y="6210300"/>
            <a:ext cx="209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1" i="0" u="none" strike="noStrike">
                <a:solidFill>
                  <a:srgbClr val="171653"/>
                </a:solidFill>
                <a:latin typeface="esamanru OTF Medium"/>
              </a:rPr>
              <a:t>98%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48000" y="7239000"/>
            <a:ext cx="2171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1" i="0" u="none" strike="noStrike">
                <a:solidFill>
                  <a:srgbClr val="171653"/>
                </a:solidFill>
                <a:latin typeface="esamanru OTF Medium"/>
              </a:rPr>
              <a:t>28,070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709900" y="8280400"/>
            <a:ext cx="1409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1" i="0" u="none" strike="noStrike">
                <a:solidFill>
                  <a:srgbClr val="171653"/>
                </a:solidFill>
                <a:latin typeface="esamanru OTF Medium"/>
              </a:rPr>
              <a:t>4.7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506700" y="9347200"/>
            <a:ext cx="1638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1" i="0" u="none" strike="noStrike">
                <a:solidFill>
                  <a:srgbClr val="171653"/>
                </a:solidFill>
                <a:latin typeface="esamanru OTF Medium"/>
              </a:rPr>
              <a:t>89%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0400" y="6197600"/>
            <a:ext cx="1663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1" i="0" u="none" strike="noStrike">
                <a:solidFill>
                  <a:srgbClr val="171653"/>
                </a:solidFill>
                <a:latin typeface="esamanru OTF Medium"/>
              </a:rPr>
              <a:t>94%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59300" y="7264400"/>
            <a:ext cx="147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1" i="0" u="none" strike="noStrike">
                <a:solidFill>
                  <a:srgbClr val="171653"/>
                </a:solidFill>
                <a:latin typeface="esamanru OTF Medium"/>
              </a:rPr>
              <a:t>226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5200" y="8280400"/>
            <a:ext cx="1346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1" i="0" u="none" strike="noStrike">
                <a:solidFill>
                  <a:srgbClr val="171653"/>
                </a:solidFill>
                <a:latin typeface="esamanru OTF Medium"/>
              </a:rPr>
              <a:t>4.6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13700" y="3352800"/>
            <a:ext cx="16129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700" b="0" i="0" u="none" strike="noStrike">
                <a:solidFill>
                  <a:srgbClr val="5E8BA0"/>
                </a:solidFill>
                <a:latin typeface="Pretendard Bold"/>
              </a:rPr>
              <a:t>VS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5900" y="3898900"/>
            <a:ext cx="5181600" cy="1981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34700" y="3886200"/>
            <a:ext cx="5181600" cy="1981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1963400" y="1384300"/>
            <a:ext cx="3111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FD6C35"/>
                </a:solidFill>
                <a:latin typeface="Pretendard Bold"/>
              </a:rPr>
              <a:t>Postman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63800" y="1384300"/>
            <a:ext cx="3213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149BF0"/>
                </a:solidFill>
                <a:latin typeface="Pretendard Bold"/>
              </a:rPr>
              <a:t>Stoplight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25300" y="2387600"/>
            <a:ext cx="3187700" cy="3187700"/>
          </a:xfrm>
          <a:prstGeom prst="rect">
            <a:avLst/>
          </a:prstGeom>
          <a:effectLst>
            <a:outerShdw blurRad="139088" dist="171607" dir="2700000">
              <a:srgbClr val="372B53">
                <a:alpha val="15000"/>
              </a:srgbClr>
            </a:outerShdw>
          </a:effectLst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80900" y="2743200"/>
            <a:ext cx="2463800" cy="2463800"/>
          </a:xfrm>
          <a:prstGeom prst="rect">
            <a:avLst/>
          </a:prstGeom>
          <a:effectLst>
            <a:outerShdw blurRad="60654" dist="113900" dir="2880000">
              <a:srgbClr val="372B53">
                <a:alpha val="28000"/>
              </a:srgbClr>
            </a:outerShdw>
          </a:effectLst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82500" y="2933700"/>
            <a:ext cx="2273300" cy="20828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6500" y="2362200"/>
            <a:ext cx="3187700" cy="3187700"/>
          </a:xfrm>
          <a:prstGeom prst="rect">
            <a:avLst/>
          </a:prstGeom>
          <a:effectLst>
            <a:outerShdw blurRad="139088" dist="171607" dir="2700000">
              <a:srgbClr val="372B53">
                <a:alpha val="15000"/>
              </a:srgbClr>
            </a:outerShdw>
          </a:effectLst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4800" y="2730500"/>
            <a:ext cx="2463800" cy="2463800"/>
          </a:xfrm>
          <a:prstGeom prst="rect">
            <a:avLst/>
          </a:prstGeom>
          <a:effectLst>
            <a:outerShdw blurRad="60654" dist="113900" dir="2880000">
              <a:srgbClr val="372B53">
                <a:alpha val="28000"/>
              </a:srgbClr>
            </a:outerShdw>
          </a:effectLst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51100" y="2324100"/>
            <a:ext cx="3238500" cy="32385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206500" y="9334500"/>
            <a:ext cx="190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1" i="0" u="none" strike="noStrike">
                <a:solidFill>
                  <a:srgbClr val="171653"/>
                </a:solidFill>
                <a:latin typeface="esamanru OTF Medium"/>
              </a:rPr>
              <a:t>80%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554200" y="38100"/>
            <a:ext cx="3683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spc="-100">
                <a:solidFill>
                  <a:srgbClr val="2E6C8F"/>
                </a:solidFill>
                <a:latin typeface="esamanru OTF Light"/>
              </a:rPr>
              <a:t> ※  SaaSworthy</a:t>
            </a:r>
            <a:r>
              <a:rPr lang="ko-KR" sz="1500" b="0" i="0" u="none" strike="noStrike" spc="-100">
                <a:solidFill>
                  <a:srgbClr val="2E6C8F"/>
                </a:solidFill>
                <a:ea typeface="esamanru OTF Light"/>
              </a:rPr>
              <a:t>어워드</a:t>
            </a:r>
            <a:r>
              <a:rPr lang="en-US" sz="1500" b="0" i="0" u="none" strike="noStrike" spc="-100">
                <a:solidFill>
                  <a:srgbClr val="2E6C8F"/>
                </a:solidFill>
                <a:latin typeface="esamanru OTF Light"/>
              </a:rPr>
              <a:t>, TheirStack </a:t>
            </a:r>
            <a:r>
              <a:rPr lang="ko-KR" sz="1500" b="0" i="0" u="none" strike="noStrike" spc="-100">
                <a:solidFill>
                  <a:srgbClr val="2E6C8F"/>
                </a:solidFill>
                <a:ea typeface="esamanru OTF Light"/>
              </a:rPr>
              <a:t>참고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131300" y="3327400"/>
            <a:ext cx="1168400" cy="11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4198600" y="3314700"/>
            <a:ext cx="11684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-10800000">
            <a:off x="1054100" y="1447800"/>
            <a:ext cx="16192500" cy="101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1854200"/>
            <a:ext cx="1371600" cy="1371600"/>
          </a:xfrm>
          <a:prstGeom prst="rect">
            <a:avLst/>
          </a:prstGeom>
          <a:effectLst>
            <a:outerShdw blurRad="25604" dist="73629" dir="2700000">
              <a:srgbClr val="372B5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2100" y="2019300"/>
            <a:ext cx="1054100" cy="1054100"/>
          </a:xfrm>
          <a:prstGeom prst="rect">
            <a:avLst/>
          </a:prstGeom>
          <a:effectLst>
            <a:outerShdw blurRad="11166" dist="48869" dir="2880000">
              <a:srgbClr val="372B53">
                <a:alpha val="28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0200" y="2095500"/>
            <a:ext cx="977900" cy="90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700" y="1879600"/>
            <a:ext cx="1371600" cy="1371600"/>
          </a:xfrm>
          <a:prstGeom prst="rect">
            <a:avLst/>
          </a:prstGeom>
          <a:effectLst>
            <a:outerShdw blurRad="25604" dist="73629" dir="2700000">
              <a:srgbClr val="372B53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2100" y="2032000"/>
            <a:ext cx="1054100" cy="1054100"/>
          </a:xfrm>
          <a:prstGeom prst="rect">
            <a:avLst/>
          </a:prstGeom>
          <a:effectLst>
            <a:outerShdw blurRad="11166" dist="48869" dir="2880000">
              <a:srgbClr val="372B53">
                <a:alpha val="28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0" y="1854200"/>
            <a:ext cx="1397000" cy="139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00" y="3708400"/>
            <a:ext cx="6223000" cy="88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42800" y="3644900"/>
            <a:ext cx="5080000" cy="939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8200" y="3683000"/>
            <a:ext cx="5041900" cy="901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785100" y="3797300"/>
            <a:ext cx="38608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900" b="0" i="0" u="none" strike="noStrike">
                <a:solidFill>
                  <a:srgbClr val="FFFFFF"/>
                </a:solidFill>
                <a:latin typeface="esamanru OTF Medium"/>
              </a:rPr>
              <a:t>Stoplight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46300" y="3797300"/>
            <a:ext cx="38608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900" b="0" i="0" u="none" strike="noStrike">
                <a:solidFill>
                  <a:srgbClr val="FFFFFF"/>
                </a:solidFill>
                <a:ea typeface="esamanru OTF Medium"/>
              </a:rPr>
              <a:t>비교</a:t>
            </a:r>
            <a:r>
              <a:rPr lang="en-US" sz="3900" b="0" i="0" u="none" strike="noStrike">
                <a:solidFill>
                  <a:srgbClr val="FFFFFF"/>
                </a:solidFill>
                <a:latin typeface="esamanru OTF Medium"/>
              </a:rPr>
              <a:t> </a:t>
            </a:r>
            <a:r>
              <a:rPr lang="ko-KR" sz="3900" b="0" i="0" u="none" strike="noStrike">
                <a:solidFill>
                  <a:srgbClr val="FFFFFF"/>
                </a:solidFill>
                <a:ea typeface="esamanru OTF Medium"/>
              </a:rPr>
              <a:t>항목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52400" y="3797300"/>
            <a:ext cx="38608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900" b="0" i="0" u="none" strike="noStrike">
                <a:solidFill>
                  <a:srgbClr val="FFFFFF"/>
                </a:solidFill>
                <a:latin typeface="esamanru OTF Medium"/>
              </a:rPr>
              <a:t>Postman</a:t>
            </a:r>
          </a:p>
        </p:txBody>
      </p:sp>
      <p:graphicFrame>
        <p:nvGraphicFramePr>
          <p:cNvPr id="22" name="Table 22"/>
          <p:cNvGraphicFramePr>
            <a:graphicFrameLocks noGrp="1"/>
          </p:cNvGraphicFramePr>
          <p:nvPr/>
        </p:nvGraphicFramePr>
        <p:xfrm>
          <a:off x="965200" y="4610100"/>
          <a:ext cx="16332200" cy="4457700"/>
        </p:xfrm>
        <a:graphic>
          <a:graphicData uri="http://schemas.openxmlformats.org/drawingml/2006/table">
            <a:tbl>
              <a:tblPr/>
              <a:tblGrid>
                <a:gridCol w="622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0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실시간</a:t>
                      </a: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esamanru OTF Medium"/>
                        </a:rPr>
                        <a:t> </a:t>
                      </a: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협업</a:t>
                      </a: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esamanru OTF Medium"/>
                        </a:rPr>
                        <a:t> </a:t>
                      </a: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기능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2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esamanru OTF Medium"/>
                        </a:rPr>
                        <a:t>API </a:t>
                      </a: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모니터링</a:t>
                      </a: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esamanru OTF Medium"/>
                        </a:rPr>
                        <a:t> </a:t>
                      </a: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기능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esamanru OTF Medium"/>
                        </a:rPr>
                        <a:t>MOCK </a:t>
                      </a: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서버</a:t>
                      </a: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esamanru OTF Medium"/>
                        </a:rPr>
                        <a:t> </a:t>
                      </a: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생성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주</a:t>
                      </a: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esamanru OTF Medium"/>
                        </a:rPr>
                        <a:t> </a:t>
                      </a: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사용</a:t>
                      </a: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esamanru OTF Medium"/>
                        </a:rPr>
                        <a:t> </a:t>
                      </a: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유저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esamanru OTF Medium"/>
                        </a:rPr>
                        <a:t>Front-end </a:t>
                      </a: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개발자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esamanru OTF Medium"/>
                        </a:rPr>
                        <a:t>Back-end </a:t>
                      </a:r>
                      <a:r>
                        <a:rPr lang="ko-KR" sz="4000" b="0" i="0" u="none" strike="noStrike">
                          <a:solidFill>
                            <a:srgbClr val="000000"/>
                          </a:solidFill>
                          <a:ea typeface="esamanru OTF Medium"/>
                        </a:rPr>
                        <a:t>개발자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89100" y="7048500"/>
            <a:ext cx="787400" cy="69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5300" y="5880100"/>
            <a:ext cx="647700" cy="74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4500" y="4813300"/>
            <a:ext cx="7493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65300" y="4813300"/>
            <a:ext cx="6477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14500" y="5880100"/>
            <a:ext cx="749300" cy="74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4500" y="7023100"/>
            <a:ext cx="749300" cy="749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00100" y="469900"/>
            <a:ext cx="3009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86200" y="4699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Competitive 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Introduce Project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400" y="1638300"/>
            <a:ext cx="7581900" cy="8191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921500" y="5689600"/>
            <a:ext cx="3886200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9500" b="0" i="0" u="none" strike="noStrike">
                <a:solidFill>
                  <a:srgbClr val="5E8BA0"/>
                </a:solidFill>
                <a:latin typeface="Gong Gothic Bold"/>
              </a:rPr>
              <a:t>SAPI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600" y="3797300"/>
            <a:ext cx="14986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Introduce Project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0" y="3149600"/>
            <a:ext cx="2768600" cy="276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900" y="6083300"/>
            <a:ext cx="3619500" cy="292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67800" y="6794500"/>
            <a:ext cx="5041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en-US" sz="4800" b="0" i="0" u="none" strike="noStrike" spc="-300">
                <a:solidFill>
                  <a:srgbClr val="E79C62"/>
                </a:solidFill>
                <a:latin typeface="esamanru OTF Medium"/>
              </a:rPr>
              <a:t>MOCK API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7700" y="3886200"/>
            <a:ext cx="1549400" cy="130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9600" y="3187700"/>
            <a:ext cx="2768600" cy="276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6070600"/>
            <a:ext cx="3619500" cy="292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86300" y="6794500"/>
            <a:ext cx="482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ko-KR" sz="4800" b="0" i="0" u="none" strike="noStrike" spc="-300">
                <a:solidFill>
                  <a:srgbClr val="5E8BA0"/>
                </a:solidFill>
                <a:ea typeface="esamanru OTF Medium"/>
              </a:rPr>
              <a:t>자동</a:t>
            </a:r>
            <a:r>
              <a:rPr lang="en-US" sz="4800" b="0" i="0" u="none" strike="noStrike" spc="-300">
                <a:solidFill>
                  <a:srgbClr val="5E8BA0"/>
                </a:solidFill>
                <a:latin typeface="esamanru OTF Medium"/>
              </a:rPr>
              <a:t> </a:t>
            </a:r>
            <a:r>
              <a:rPr lang="ko-KR" sz="4800" b="0" i="0" u="none" strike="noStrike" spc="-300">
                <a:solidFill>
                  <a:srgbClr val="5E8BA0"/>
                </a:solidFill>
                <a:ea typeface="esamanru OTF Medium"/>
              </a:rPr>
              <a:t>문서화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3962400"/>
            <a:ext cx="1397000" cy="1219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43100" y="3111500"/>
            <a:ext cx="2768600" cy="276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6070600"/>
            <a:ext cx="3619500" cy="292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236700" y="6794500"/>
            <a:ext cx="355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ko-KR" sz="4800" b="0" i="0" u="none" strike="noStrike" spc="-300">
                <a:solidFill>
                  <a:srgbClr val="7EACEE"/>
                </a:solidFill>
                <a:ea typeface="esamanru OTF Medium"/>
              </a:rPr>
              <a:t>개발</a:t>
            </a:r>
            <a:r>
              <a:rPr lang="en-US" sz="4800" b="0" i="0" u="none" strike="noStrike" spc="-300">
                <a:solidFill>
                  <a:srgbClr val="7EACEE"/>
                </a:solidFill>
                <a:latin typeface="esamanru OTF Medium"/>
              </a:rPr>
              <a:t> </a:t>
            </a:r>
            <a:r>
              <a:rPr lang="ko-KR" sz="4800" b="0" i="0" u="none" strike="noStrike" spc="-300">
                <a:solidFill>
                  <a:srgbClr val="7EACEE"/>
                </a:solidFill>
                <a:ea typeface="esamanru OTF Medium"/>
              </a:rPr>
              <a:t>모니터링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54300" y="3822700"/>
            <a:ext cx="1333500" cy="133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3213100"/>
            <a:ext cx="2768600" cy="276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400" y="6096000"/>
            <a:ext cx="36195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39900" y="3746500"/>
            <a:ext cx="1549400" cy="1714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39800" y="6794500"/>
            <a:ext cx="3302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ko-KR" sz="4800" b="0" i="0" u="none" strike="noStrike" spc="-300">
                <a:solidFill>
                  <a:srgbClr val="50647C"/>
                </a:solidFill>
                <a:ea typeface="esamanru OTF Medium"/>
              </a:rPr>
              <a:t>실시간</a:t>
            </a:r>
            <a:r>
              <a:rPr lang="en-US" sz="4800" b="0" i="0" u="none" strike="noStrike" spc="-300">
                <a:solidFill>
                  <a:srgbClr val="50647C"/>
                </a:solidFill>
                <a:latin typeface="esamanru OTF Medium"/>
              </a:rPr>
              <a:t> </a:t>
            </a:r>
            <a:r>
              <a:rPr lang="ko-KR" sz="4800" b="0" i="0" u="none" strike="noStrike" spc="-300">
                <a:solidFill>
                  <a:srgbClr val="50647C"/>
                </a:solidFill>
                <a:ea typeface="esamanru OTF Medium"/>
              </a:rPr>
              <a:t>협업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146800" y="3378200"/>
            <a:ext cx="1168400" cy="11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Introduce Project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51000" y="3238500"/>
            <a:ext cx="1473200" cy="114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2600" y="7632700"/>
            <a:ext cx="38100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345"/>
              </a:lnSpc>
            </a:pP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동시에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API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명세를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 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작성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,</a:t>
            </a:r>
          </a:p>
          <a:p>
            <a:pPr lvl="0" algn="ctr">
              <a:lnSpc>
                <a:spcPct val="142345"/>
              </a:lnSpc>
            </a:pP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수정할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수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있는</a:t>
            </a:r>
          </a:p>
          <a:p>
            <a:pPr lvl="0" algn="ctr">
              <a:lnSpc>
                <a:spcPct val="142345"/>
              </a:lnSpc>
            </a:pP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실시간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협업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기능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제공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0541000" y="3378200"/>
            <a:ext cx="1168400" cy="11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4808200" y="3263900"/>
            <a:ext cx="1473200" cy="114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1955800"/>
            <a:ext cx="2159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9300" y="1955800"/>
            <a:ext cx="2159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1955800"/>
            <a:ext cx="2159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0300" y="2527300"/>
            <a:ext cx="5283200" cy="114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7300" y="2527300"/>
            <a:ext cx="5321300" cy="114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7500" y="2794000"/>
            <a:ext cx="1854200" cy="11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4500" y="2794000"/>
            <a:ext cx="1828800" cy="114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7454900" y="2311400"/>
            <a:ext cx="393700" cy="11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9956800" y="2336800"/>
            <a:ext cx="393700" cy="114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8140700" y="2476500"/>
            <a:ext cx="660400" cy="114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9029700" y="2463800"/>
            <a:ext cx="660400" cy="114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6400" y="3365500"/>
            <a:ext cx="4152900" cy="4152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550400" y="3479800"/>
            <a:ext cx="3683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en-US" sz="2900" b="0" i="0" u="none" strike="noStrike" spc="-200">
                <a:solidFill>
                  <a:srgbClr val="FFFFFF"/>
                </a:solidFill>
                <a:latin typeface="esamanru OTF Medium"/>
              </a:rPr>
              <a:t>API </a:t>
            </a: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테스트</a:t>
            </a:r>
            <a:r>
              <a:rPr lang="en-US" sz="2900" b="0" i="0" u="none" strike="noStrike" spc="-200">
                <a:solidFill>
                  <a:srgbClr val="FFFFFF"/>
                </a:solidFill>
                <a:latin typeface="esamanru OTF Medium"/>
              </a:rPr>
              <a:t> </a:t>
            </a: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도구</a:t>
            </a:r>
            <a:r>
              <a:rPr lang="en-US" sz="2900" b="0" i="0" u="none" strike="noStrike" spc="-200">
                <a:solidFill>
                  <a:srgbClr val="FFFFFF"/>
                </a:solidFill>
                <a:latin typeface="esamanru OTF Medium"/>
              </a:rPr>
              <a:t> </a:t>
            </a: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생성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96500" y="4343400"/>
            <a:ext cx="2552700" cy="25527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00600" y="3365500"/>
            <a:ext cx="4127500" cy="41275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4838700" y="3517900"/>
            <a:ext cx="4076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en-US" sz="2900" b="0" i="0" u="none" strike="noStrike" spc="-200">
                <a:solidFill>
                  <a:srgbClr val="FFFFFF"/>
                </a:solidFill>
                <a:latin typeface="esamanru OTF Medium"/>
              </a:rPr>
              <a:t>Mock </a:t>
            </a: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서버</a:t>
            </a:r>
            <a:r>
              <a:rPr lang="en-US" sz="2900" b="0" i="0" u="none" strike="noStrike" spc="-200">
                <a:solidFill>
                  <a:srgbClr val="FFFFFF"/>
                </a:solidFill>
                <a:latin typeface="esamanru OTF Medium"/>
              </a:rPr>
              <a:t> </a:t>
            </a: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자동</a:t>
            </a:r>
            <a:r>
              <a:rPr lang="en-US" sz="2900" b="0" i="0" u="none" strike="noStrike" spc="-200">
                <a:solidFill>
                  <a:srgbClr val="FFFFFF"/>
                </a:solidFill>
                <a:latin typeface="esamanru OTF Medium"/>
              </a:rPr>
              <a:t> </a:t>
            </a: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생성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2800" y="4660900"/>
            <a:ext cx="1968500" cy="19685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804900" y="3365500"/>
            <a:ext cx="4152900" cy="41529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249400" y="3517900"/>
            <a:ext cx="3340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개발</a:t>
            </a:r>
            <a:r>
              <a:rPr lang="en-US" sz="2900" b="0" i="0" u="none" strike="noStrike" spc="-200">
                <a:solidFill>
                  <a:srgbClr val="FFFFFF"/>
                </a:solidFill>
                <a:latin typeface="esamanru OTF Medium"/>
              </a:rPr>
              <a:t> </a:t>
            </a: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진행</a:t>
            </a:r>
            <a:r>
              <a:rPr lang="en-US" sz="2900" b="0" i="0" u="none" strike="noStrike" spc="-200">
                <a:solidFill>
                  <a:srgbClr val="FFFFFF"/>
                </a:solidFill>
                <a:latin typeface="esamanru OTF Medium"/>
              </a:rPr>
              <a:t> </a:t>
            </a: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대시보드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808200" y="4559300"/>
            <a:ext cx="2197100" cy="21971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0200" y="3365500"/>
            <a:ext cx="4127500" cy="4127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82600" y="3517900"/>
            <a:ext cx="3848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957"/>
              </a:lnSpc>
            </a:pP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실시간</a:t>
            </a:r>
            <a:r>
              <a:rPr lang="en-US" sz="2900" b="0" i="0" u="none" strike="noStrike" spc="-200">
                <a:solidFill>
                  <a:srgbClr val="FFFFFF"/>
                </a:solidFill>
                <a:latin typeface="esamanru OTF Medium"/>
              </a:rPr>
              <a:t> API </a:t>
            </a: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명세</a:t>
            </a:r>
            <a:r>
              <a:rPr lang="en-US" sz="2900" b="0" i="0" u="none" strike="noStrike" spc="-200">
                <a:solidFill>
                  <a:srgbClr val="FFFFFF"/>
                </a:solidFill>
                <a:latin typeface="esamanru OTF Medium"/>
              </a:rPr>
              <a:t> </a:t>
            </a:r>
            <a:r>
              <a:rPr lang="ko-KR" sz="2900" b="0" i="0" u="none" strike="noStrike" spc="-200">
                <a:solidFill>
                  <a:srgbClr val="FFFFFF"/>
                </a:solidFill>
                <a:ea typeface="esamanru OTF Medium"/>
              </a:rPr>
              <a:t>작성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84300" y="4660900"/>
            <a:ext cx="1968500" cy="1968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17000" y="1803400"/>
            <a:ext cx="673100" cy="673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69400" y="1981200"/>
            <a:ext cx="381000" cy="3175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28000" y="1816100"/>
            <a:ext cx="673100" cy="673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05800" y="2006600"/>
            <a:ext cx="342900" cy="3048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842500" y="1625600"/>
            <a:ext cx="673100" cy="673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020300" y="1790700"/>
            <a:ext cx="330200" cy="3302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277100" y="1625600"/>
            <a:ext cx="673100" cy="673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416800" y="1752600"/>
            <a:ext cx="381000" cy="4191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4749800" y="7632700"/>
            <a:ext cx="42926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345"/>
              </a:lnSpc>
            </a:pP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API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명세서를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기반</a:t>
            </a:r>
          </a:p>
          <a:p>
            <a:pPr lvl="0" algn="ctr">
              <a:lnSpc>
                <a:spcPct val="142345"/>
              </a:lnSpc>
            </a:pP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Mock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서버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자동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 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생성하여</a:t>
            </a:r>
          </a:p>
          <a:p>
            <a:pPr lvl="0" algn="ctr">
              <a:lnSpc>
                <a:spcPct val="142345"/>
              </a:lnSpc>
            </a:pP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테스트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환경을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구축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512300" y="7632700"/>
            <a:ext cx="37211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345"/>
              </a:lnSpc>
            </a:pP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API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의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요청과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응답을</a:t>
            </a:r>
          </a:p>
          <a:p>
            <a:pPr lvl="0" algn="ctr">
              <a:lnSpc>
                <a:spcPct val="142345"/>
              </a:lnSpc>
            </a:pP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검증할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수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있는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테스트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도구</a:t>
            </a:r>
            <a:r>
              <a:rPr lang="en-US" sz="3000" b="0" i="0" u="none" strike="noStrike" spc="-100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32333B"/>
                </a:solidFill>
                <a:ea typeface="esamanru OTF Medium"/>
              </a:rPr>
              <a:t>제공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071600" y="7632700"/>
            <a:ext cx="36449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345"/>
              </a:lnSpc>
            </a:pPr>
            <a:r>
              <a:rPr lang="ko-KR" sz="3000" b="0" i="0" u="none" strike="noStrike">
                <a:solidFill>
                  <a:srgbClr val="32333B"/>
                </a:solidFill>
                <a:ea typeface="esamanru OTF Medium"/>
              </a:rPr>
              <a:t>프로젝트</a:t>
            </a:r>
            <a:r>
              <a:rPr lang="en-US" sz="3000" b="0" i="0" u="none" strike="noStrike">
                <a:solidFill>
                  <a:srgbClr val="32333B"/>
                </a:solidFill>
                <a:latin typeface="esamanru OTF Medium"/>
              </a:rPr>
              <a:t> </a:t>
            </a:r>
            <a:r>
              <a:rPr lang="ko-KR" sz="3000" b="0" i="0" u="none" strike="noStrike">
                <a:solidFill>
                  <a:srgbClr val="32333B"/>
                </a:solidFill>
                <a:ea typeface="esamanru OTF Medium"/>
              </a:rPr>
              <a:t>개발</a:t>
            </a:r>
            <a:r>
              <a:rPr lang="en-US" sz="3000" b="0" i="0" u="none" strike="noStrike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32333B"/>
                </a:solidFill>
                <a:ea typeface="esamanru OTF Medium"/>
              </a:rPr>
              <a:t>진행</a:t>
            </a:r>
          </a:p>
          <a:p>
            <a:pPr lvl="0" algn="ctr">
              <a:lnSpc>
                <a:spcPct val="142345"/>
              </a:lnSpc>
            </a:pPr>
            <a:r>
              <a:rPr lang="ko-KR" sz="3000" b="0" i="0" u="none" strike="noStrike">
                <a:solidFill>
                  <a:srgbClr val="32333B"/>
                </a:solidFill>
                <a:ea typeface="esamanru OTF Medium"/>
              </a:rPr>
              <a:t>상황을</a:t>
            </a:r>
            <a:r>
              <a:rPr lang="en-US" sz="3000" b="0" i="0" u="none" strike="noStrike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32333B"/>
                </a:solidFill>
                <a:ea typeface="esamanru OTF Medium"/>
              </a:rPr>
              <a:t>시각적으로</a:t>
            </a:r>
          </a:p>
          <a:p>
            <a:pPr lvl="0" algn="ctr">
              <a:lnSpc>
                <a:spcPct val="142345"/>
              </a:lnSpc>
            </a:pPr>
            <a:r>
              <a:rPr lang="ko-KR" sz="3000" b="0" i="0" u="none" strike="noStrike">
                <a:solidFill>
                  <a:srgbClr val="32333B"/>
                </a:solidFill>
                <a:ea typeface="esamanru OTF Medium"/>
              </a:rPr>
              <a:t>확인</a:t>
            </a:r>
            <a:r>
              <a:rPr lang="en-US" sz="3000" b="0" i="0" u="none" strike="noStrike">
                <a:solidFill>
                  <a:srgbClr val="32333B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32333B"/>
                </a:solidFill>
                <a:ea typeface="esamanru OTF Medium"/>
              </a:rPr>
              <a:t>가능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282700"/>
            <a:ext cx="13716000" cy="8572500"/>
          </a:xfrm>
          <a:prstGeom prst="rect">
            <a:avLst/>
          </a:prstGeom>
          <a:effectLst>
            <a:outerShdw blurRad="732659" dist="263909" dir="2700000">
              <a:srgbClr val="000000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API Document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8B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18745200" cy="637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2700" y="1003300"/>
            <a:ext cx="117348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0" b="0" i="0" u="none" strike="noStrike">
                <a:solidFill>
                  <a:srgbClr val="FFFFFF"/>
                </a:solidFill>
                <a:latin typeface="Noto Sans CJK KR Bold"/>
              </a:rPr>
              <a:t>CONTENTS,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6400800"/>
            <a:ext cx="18745200" cy="403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5300" y="6718300"/>
            <a:ext cx="322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887"/>
              </a:lnSpc>
            </a:pPr>
            <a:r>
              <a:rPr lang="ko-KR" sz="5000" b="0" i="0" u="none" strike="noStrike">
                <a:solidFill>
                  <a:srgbClr val="595959"/>
                </a:solidFill>
                <a:ea typeface="esamanru OTF Medium"/>
              </a:rPr>
              <a:t>기획</a:t>
            </a:r>
            <a:r>
              <a:rPr lang="en-US" sz="5000" b="0" i="0" u="none" strike="noStrike">
                <a:solidFill>
                  <a:srgbClr val="595959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595959"/>
                </a:solidFill>
                <a:ea typeface="esamanru OTF Medium"/>
              </a:rPr>
              <a:t>배경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035300"/>
            <a:ext cx="5219700" cy="624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15000" y="6718300"/>
            <a:ext cx="322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887"/>
              </a:lnSpc>
            </a:pPr>
            <a:r>
              <a:rPr lang="ko-KR" sz="5000" b="0" i="0" u="none" strike="noStrike">
                <a:solidFill>
                  <a:srgbClr val="595959"/>
                </a:solidFill>
                <a:ea typeface="esamanru OTF Medium"/>
              </a:rPr>
              <a:t>서비스</a:t>
            </a:r>
            <a:r>
              <a:rPr lang="en-US" sz="5000" b="0" i="0" u="none" strike="noStrike">
                <a:solidFill>
                  <a:srgbClr val="595959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595959"/>
                </a:solidFill>
                <a:ea typeface="esamanru OTF Medium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69500" y="6718300"/>
            <a:ext cx="322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887"/>
              </a:lnSpc>
            </a:pPr>
            <a:r>
              <a:rPr lang="ko-KR" sz="5000" b="0" i="0" u="none" strike="noStrike">
                <a:solidFill>
                  <a:srgbClr val="595959"/>
                </a:solidFill>
                <a:ea typeface="esamanru OTF Medium"/>
              </a:rPr>
              <a:t>팀원</a:t>
            </a:r>
            <a:r>
              <a:rPr lang="en-US" sz="5000" b="0" i="0" u="none" strike="noStrike">
                <a:solidFill>
                  <a:srgbClr val="595959"/>
                </a:solidFill>
                <a:latin typeface="esamanru OTF Medium"/>
              </a:rPr>
              <a:t> </a:t>
            </a:r>
            <a:r>
              <a:rPr lang="ko-KR" sz="5000" b="0" i="0" u="none" strike="noStrike">
                <a:solidFill>
                  <a:srgbClr val="595959"/>
                </a:solidFill>
                <a:ea typeface="esamanru OTF Medium"/>
              </a:rPr>
              <a:t>소개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81100" y="6718300"/>
            <a:ext cx="3225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887"/>
              </a:lnSpc>
            </a:pPr>
            <a:r>
              <a:rPr lang="en-US" sz="5000" b="0" i="0" u="none" strike="noStrike">
                <a:solidFill>
                  <a:srgbClr val="595959"/>
                </a:solidFill>
                <a:latin typeface="esamanru OTF Medium"/>
              </a:rPr>
              <a:t>Q &amp; A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6141700" y="2197100"/>
            <a:ext cx="1828800" cy="13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500" y="2984500"/>
            <a:ext cx="5283200" cy="6350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9500" y="2984500"/>
            <a:ext cx="5321300" cy="635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5000" y="2984500"/>
            <a:ext cx="5295900" cy="635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282700"/>
            <a:ext cx="13716000" cy="8572500"/>
          </a:xfrm>
          <a:prstGeom prst="rect">
            <a:avLst/>
          </a:prstGeom>
          <a:effectLst>
            <a:outerShdw blurRad="732659" dist="26390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282700"/>
            <a:ext cx="9842500" cy="866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API Document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282700"/>
            <a:ext cx="13716000" cy="8572500"/>
          </a:xfrm>
          <a:prstGeom prst="rect">
            <a:avLst/>
          </a:prstGeom>
          <a:effectLst>
            <a:outerShdw blurRad="732659" dist="263909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300" y="1282700"/>
            <a:ext cx="3835400" cy="8547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API Document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2819400"/>
            <a:ext cx="9791700" cy="5283200"/>
          </a:xfrm>
          <a:prstGeom prst="rect">
            <a:avLst/>
          </a:prstGeom>
          <a:effectLst>
            <a:outerShdw blurRad="277624" dist="487364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5765800"/>
            <a:ext cx="6235700" cy="2336800"/>
          </a:xfrm>
          <a:prstGeom prst="rect">
            <a:avLst/>
          </a:prstGeom>
          <a:effectLst>
            <a:outerShdw blurRad="54335" dist="215608" dir="2700000">
              <a:srgbClr val="000000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2806700"/>
            <a:ext cx="6172200" cy="2298700"/>
          </a:xfrm>
          <a:prstGeom prst="rect">
            <a:avLst/>
          </a:prstGeom>
          <a:effectLst>
            <a:outerShdw blurRad="52734" dist="212407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3700" y="5613400"/>
            <a:ext cx="1651000" cy="165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46100" y="6057900"/>
            <a:ext cx="2222500" cy="2222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API Document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2565400"/>
            <a:ext cx="15024100" cy="6121400"/>
          </a:xfrm>
          <a:prstGeom prst="rect">
            <a:avLst/>
          </a:prstGeom>
          <a:effectLst>
            <a:outerShdw blurRad="373329" dist="188386" dir="2700000">
              <a:srgbClr val="000000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6200" y="495300"/>
            <a:ext cx="9169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API Test and Mock Server Test Tools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1409700"/>
            <a:ext cx="13614400" cy="8559800"/>
          </a:xfrm>
          <a:prstGeom prst="rect">
            <a:avLst/>
          </a:prstGeom>
          <a:effectLst>
            <a:outerShdw blurRad="729726" dist="263380" dir="2700000">
              <a:srgbClr val="000000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6200" y="495300"/>
            <a:ext cx="9169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API Test and Mock Server Test Tools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2273300"/>
            <a:ext cx="14833600" cy="6299200"/>
          </a:xfrm>
          <a:prstGeom prst="rect">
            <a:avLst/>
          </a:prstGeom>
          <a:effectLst>
            <a:outerShdw blurRad="394637" dist="193688" dir="2700000">
              <a:srgbClr val="000000">
                <a:alpha val="50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6200" y="495300"/>
            <a:ext cx="9169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API Development Status Dashboard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Additional Specification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3200400"/>
            <a:ext cx="5168900" cy="5168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900" y="3873500"/>
            <a:ext cx="64643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ko-KR" sz="5000" b="0" i="0" u="none" strike="noStrike">
                <a:solidFill>
                  <a:srgbClr val="FFFFFF"/>
                </a:solidFill>
                <a:ea typeface="esamanru OTF Light"/>
              </a:rPr>
              <a:t>명세서</a:t>
            </a:r>
            <a:r>
              <a:rPr lang="en-US" sz="5000" b="0" i="0" u="none" strike="noStrike">
                <a:solidFill>
                  <a:srgbClr val="FFFFFF"/>
                </a:solidFill>
                <a:latin typeface="esamanru OTF Light"/>
              </a:rPr>
              <a:t> PDF </a:t>
            </a:r>
            <a:r>
              <a:rPr lang="ko-KR" sz="5000" b="0" i="0" u="none" strike="noStrike">
                <a:solidFill>
                  <a:srgbClr val="FFFFFF"/>
                </a:solidFill>
                <a:ea typeface="esamanru OTF Light"/>
              </a:rPr>
              <a:t>추출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5143500"/>
            <a:ext cx="2565400" cy="256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00" y="3200400"/>
            <a:ext cx="5168900" cy="5168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045200" y="3873500"/>
            <a:ext cx="64643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ko-KR" sz="5000" b="0" i="0" u="none" strike="noStrike">
                <a:solidFill>
                  <a:srgbClr val="FFFFFF"/>
                </a:solidFill>
                <a:ea typeface="esamanru OTF Light"/>
              </a:rPr>
              <a:t>코드</a:t>
            </a:r>
            <a:r>
              <a:rPr lang="en-US" sz="5000" b="0" i="0" u="none" strike="noStrike">
                <a:solidFill>
                  <a:srgbClr val="FFFFFF"/>
                </a:solidFill>
                <a:latin typeface="esamanru OTF Light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esamanru OTF Light"/>
              </a:rPr>
              <a:t>스니펫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0" y="5384800"/>
            <a:ext cx="2603500" cy="260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0300" y="3200400"/>
            <a:ext cx="5168900" cy="5168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887200" y="3873500"/>
            <a:ext cx="64643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ko-KR" sz="5000" b="0" i="0" u="none" strike="noStrike">
                <a:solidFill>
                  <a:srgbClr val="FFFFFF"/>
                </a:solidFill>
                <a:ea typeface="esamanru OTF Light"/>
              </a:rPr>
              <a:t>명세서</a:t>
            </a:r>
            <a:r>
              <a:rPr lang="en-US" sz="5000" b="0" i="0" u="none" strike="noStrike">
                <a:solidFill>
                  <a:srgbClr val="FFFFFF"/>
                </a:solidFill>
                <a:latin typeface="esamanru OTF Light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esamanru OTF Light"/>
              </a:rPr>
              <a:t>내</a:t>
            </a:r>
            <a:r>
              <a:rPr lang="en-US" sz="5000" b="0" i="0" u="none" strike="noStrike">
                <a:solidFill>
                  <a:srgbClr val="FFFFFF"/>
                </a:solidFill>
                <a:latin typeface="esamanru OTF Light"/>
              </a:rPr>
              <a:t> </a:t>
            </a:r>
            <a:r>
              <a:rPr lang="ko-KR" sz="5000" b="0" i="0" u="none" strike="noStrike">
                <a:solidFill>
                  <a:srgbClr val="FFFFFF"/>
                </a:solidFill>
                <a:ea typeface="esamanru OTF Light"/>
              </a:rPr>
              <a:t>코멘트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54100" y="4686300"/>
            <a:ext cx="2832100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Live Showcase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87800" y="3733800"/>
            <a:ext cx="103251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5000" b="0" i="0" u="none" strike="noStrike" spc="-400">
                <a:solidFill>
                  <a:srgbClr val="000000"/>
                </a:solidFill>
                <a:ea typeface="esamanru OTF Medium"/>
              </a:rPr>
              <a:t>라이브</a:t>
            </a:r>
            <a:r>
              <a:rPr lang="en-US" sz="15000" b="0" i="0" u="none" strike="noStrike" spc="-4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15000" b="0" i="0" u="none" strike="noStrike" spc="-400">
                <a:solidFill>
                  <a:srgbClr val="000000"/>
                </a:solidFill>
                <a:ea typeface="esamanru OTF Medium"/>
              </a:rPr>
              <a:t>시연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Development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657600"/>
            <a:ext cx="18288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00" y="6083300"/>
            <a:ext cx="2463800" cy="246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483100" y="5422900"/>
            <a:ext cx="11430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500" y="4711700"/>
            <a:ext cx="99187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9900" y="3517900"/>
            <a:ext cx="2463800" cy="2463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79400" y="25908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소켓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연결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47700" y="25908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1900" y="59563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43200" y="85979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Development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657600"/>
            <a:ext cx="18288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00" y="6083300"/>
            <a:ext cx="2463800" cy="246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483100" y="5422900"/>
            <a:ext cx="11430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500" y="4711700"/>
            <a:ext cx="99187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9900" y="3517900"/>
            <a:ext cx="2463800" cy="2463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79400" y="25908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소켓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연결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16700" y="2628900"/>
            <a:ext cx="4660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Event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발생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47700" y="25908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1900" y="59563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3200" y="85979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100"/>
            <a:ext cx="6311900" cy="1068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76200" y="1638300"/>
            <a:ext cx="6680200" cy="518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6040"/>
              </a:lnSpc>
            </a:pPr>
            <a:r>
              <a:rPr lang="en-US" sz="29200" b="0" i="0" u="none" strike="noStrike">
                <a:solidFill>
                  <a:srgbClr val="FFFFFF"/>
                </a:solidFill>
                <a:latin typeface="Noto Sans CJK KR Bold"/>
              </a:rPr>
              <a:t>01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6141700" y="2197100"/>
            <a:ext cx="1828800" cy="139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493000" y="3378200"/>
            <a:ext cx="98806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ko-KR" sz="15000" b="0" i="0" u="none" strike="noStrike">
                <a:solidFill>
                  <a:srgbClr val="595959"/>
                </a:solidFill>
                <a:ea typeface="esamanru OTF Medium"/>
              </a:rPr>
              <a:t>기획</a:t>
            </a:r>
            <a:r>
              <a:rPr lang="en-US" sz="15000" b="0" i="0" u="none" strike="noStrike">
                <a:solidFill>
                  <a:srgbClr val="595959"/>
                </a:solidFill>
                <a:latin typeface="esamanru OTF Medium"/>
              </a:rPr>
              <a:t> </a:t>
            </a:r>
            <a:r>
              <a:rPr lang="ko-KR" sz="15000" b="0" i="0" u="none" strike="noStrike">
                <a:solidFill>
                  <a:srgbClr val="595959"/>
                </a:solidFill>
                <a:ea typeface="esamanru OTF Medium"/>
              </a:rPr>
              <a:t>배경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Development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0" y="6311900"/>
            <a:ext cx="2781300" cy="278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3657600"/>
            <a:ext cx="1828800" cy="218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5400" y="6083300"/>
            <a:ext cx="2463800" cy="246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483100" y="5422900"/>
            <a:ext cx="11430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500" y="4711700"/>
            <a:ext cx="99187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5130800"/>
            <a:ext cx="13462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369300" y="5448300"/>
            <a:ext cx="11430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9900" y="3517900"/>
            <a:ext cx="2463800" cy="2463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9400" y="25908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소켓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연결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6700" y="2628900"/>
            <a:ext cx="4660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Event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발생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47700" y="25908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1900" y="59563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31100" y="86233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43200" y="85979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Development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0" y="6311900"/>
            <a:ext cx="2781300" cy="278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3657600"/>
            <a:ext cx="1828800" cy="218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5400" y="6083300"/>
            <a:ext cx="2463800" cy="246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483100" y="5422900"/>
            <a:ext cx="11430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500" y="4711700"/>
            <a:ext cx="99187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5130800"/>
            <a:ext cx="13462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369300" y="5448300"/>
            <a:ext cx="11430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9900" y="3517900"/>
            <a:ext cx="2463800" cy="2463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7800" y="1701800"/>
            <a:ext cx="1549400" cy="1854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79400" y="25908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소켓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연결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16700" y="2628900"/>
            <a:ext cx="4660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Event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발생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47700" y="25908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43200" y="85979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1900" y="59563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31100" y="86233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63300" y="3530600"/>
            <a:ext cx="24638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 spc="-100">
                <a:solidFill>
                  <a:srgbClr val="000000"/>
                </a:solidFill>
                <a:latin typeface="esamanru OTF Medium"/>
              </a:rPr>
              <a:t>New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99600" y="190500"/>
            <a:ext cx="56769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200" b="0" i="0" u="none" strike="noStrike" spc="-300">
                <a:solidFill>
                  <a:srgbClr val="000000"/>
                </a:solidFill>
                <a:latin typeface="esamanru OTF Medium"/>
              </a:rPr>
              <a:t>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Development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0" y="6311900"/>
            <a:ext cx="2781300" cy="278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3657600"/>
            <a:ext cx="1828800" cy="218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5400" y="6083300"/>
            <a:ext cx="2463800" cy="246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483100" y="5422900"/>
            <a:ext cx="11430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500" y="4711700"/>
            <a:ext cx="99187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5130800"/>
            <a:ext cx="13462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369300" y="5448300"/>
            <a:ext cx="11430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9900" y="3517900"/>
            <a:ext cx="2463800" cy="2463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79400" y="25908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소켓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연결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6700" y="2628900"/>
            <a:ext cx="4660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Event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발생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47700" y="25908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43200" y="85979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데이터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불러오기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1900" y="59563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31100" y="86233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>
            <a:alphaModFix amt="71000"/>
          </a:blip>
          <a:stretch>
            <a:fillRect/>
          </a:stretch>
        </p:blipFill>
        <p:spPr>
          <a:xfrm>
            <a:off x="0" y="0"/>
            <a:ext cx="18288000" cy="10325100"/>
          </a:xfrm>
          <a:prstGeom prst="rect">
            <a:avLst/>
          </a:prstGeom>
          <a:effectLst>
            <a:outerShdw dir="5400000">
              <a:srgbClr val="000000">
                <a:alpha val="80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2247900" y="3441700"/>
            <a:ext cx="138049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API 1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개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생성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시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약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, 300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건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 DB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접근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발생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Development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4152900"/>
            <a:ext cx="18288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6578600"/>
            <a:ext cx="2463800" cy="246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302000" y="5930900"/>
            <a:ext cx="11430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207000"/>
            <a:ext cx="113157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4900" y="4013200"/>
            <a:ext cx="2463800" cy="2463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5334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소켓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연결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827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100" y="91059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100" y="64516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2000" y="2349500"/>
            <a:ext cx="2679700" cy="179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051300" y="4546600"/>
            <a:ext cx="1143000" cy="29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286000" y="16510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4400" y="1714500"/>
            <a:ext cx="3822700" cy="1333500"/>
          </a:xfrm>
          <a:prstGeom prst="rect">
            <a:avLst/>
          </a:prstGeom>
          <a:effectLst>
            <a:outerShdw blurRad="17553" dist="408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Development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4152900"/>
            <a:ext cx="18288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6578600"/>
            <a:ext cx="2463800" cy="246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302000" y="5930900"/>
            <a:ext cx="11430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207000"/>
            <a:ext cx="113157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4900" y="4013200"/>
            <a:ext cx="2463800" cy="2463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5334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소켓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연결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827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100" y="91059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100" y="64516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6337300"/>
            <a:ext cx="2781300" cy="278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7023100" y="5918200"/>
            <a:ext cx="1143000" cy="29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219700" y="3098800"/>
            <a:ext cx="4660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Event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발생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2000" y="2349500"/>
            <a:ext cx="2679700" cy="179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051300" y="4546600"/>
            <a:ext cx="11430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5100" y="5727700"/>
            <a:ext cx="838200" cy="635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86000" y="16510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Development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4152900"/>
            <a:ext cx="18288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6578600"/>
            <a:ext cx="2463800" cy="246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302000" y="5930900"/>
            <a:ext cx="11430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207000"/>
            <a:ext cx="113157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4900" y="4013200"/>
            <a:ext cx="2463800" cy="2463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5334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소켓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연결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827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100" y="91059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100" y="64516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6337300"/>
            <a:ext cx="2781300" cy="278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7023100" y="5918200"/>
            <a:ext cx="1143000" cy="29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219700" y="3098800"/>
            <a:ext cx="4660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Event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발생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2000" y="2349500"/>
            <a:ext cx="2679700" cy="179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051300" y="4546600"/>
            <a:ext cx="11430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5100" y="5727700"/>
            <a:ext cx="838200" cy="635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86000" y="16510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515600" y="5956300"/>
            <a:ext cx="1143000" cy="292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8712200" y="68072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Development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4152900"/>
            <a:ext cx="18288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6578600"/>
            <a:ext cx="2463800" cy="246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302000" y="5930900"/>
            <a:ext cx="11430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207000"/>
            <a:ext cx="113157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4900" y="4013200"/>
            <a:ext cx="2463800" cy="2463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5334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소켓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연결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827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100" y="91059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100" y="64516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6337300"/>
            <a:ext cx="2781300" cy="278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7023100" y="5918200"/>
            <a:ext cx="1143000" cy="29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219700" y="3098800"/>
            <a:ext cx="4660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Event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발생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2000" y="2349500"/>
            <a:ext cx="2679700" cy="179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051300" y="4546600"/>
            <a:ext cx="11430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5100" y="5727700"/>
            <a:ext cx="838200" cy="635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86000" y="16510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515600" y="5956300"/>
            <a:ext cx="1143000" cy="29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502900" y="4546600"/>
            <a:ext cx="1143000" cy="292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8200" y="2349500"/>
            <a:ext cx="2679700" cy="179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12200" y="68072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88400" y="16510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Development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4152900"/>
            <a:ext cx="18288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6578600"/>
            <a:ext cx="2463800" cy="246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302000" y="5930900"/>
            <a:ext cx="11430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207000"/>
            <a:ext cx="113157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4900" y="4013200"/>
            <a:ext cx="2463800" cy="2463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5334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소켓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연결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827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100" y="91059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100" y="64516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6337300"/>
            <a:ext cx="2781300" cy="278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7023100" y="5918200"/>
            <a:ext cx="1143000" cy="29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219700" y="3098800"/>
            <a:ext cx="4660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Event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발생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2000" y="2349500"/>
            <a:ext cx="2679700" cy="179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051300" y="4546600"/>
            <a:ext cx="11430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5100" y="5727700"/>
            <a:ext cx="838200" cy="635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86000" y="16510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515600" y="5956300"/>
            <a:ext cx="1143000" cy="29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502900" y="4546600"/>
            <a:ext cx="1143000" cy="292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8200" y="2349500"/>
            <a:ext cx="2679700" cy="179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12200" y="68072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88400" y="16510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3385800" y="4432300"/>
            <a:ext cx="1143000" cy="292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518900" y="2311400"/>
            <a:ext cx="4660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해제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Development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4152900"/>
            <a:ext cx="18288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6578600"/>
            <a:ext cx="2463800" cy="246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302000" y="5930900"/>
            <a:ext cx="11430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5207000"/>
            <a:ext cx="113157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4900" y="4013200"/>
            <a:ext cx="2463800" cy="2463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-5334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소켓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연결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82700" y="30861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2100" y="91059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DB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9100" y="6451600"/>
            <a:ext cx="2908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User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6337300"/>
            <a:ext cx="2781300" cy="2781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7023100" y="5918200"/>
            <a:ext cx="1143000" cy="292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219700" y="3098800"/>
            <a:ext cx="4660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Event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발생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2000" y="2349500"/>
            <a:ext cx="2679700" cy="179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051300" y="4546600"/>
            <a:ext cx="11430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5100" y="5727700"/>
            <a:ext cx="838200" cy="635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86000" y="16510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조회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515600" y="5956300"/>
            <a:ext cx="1143000" cy="29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502900" y="4546600"/>
            <a:ext cx="1143000" cy="292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8200" y="2349500"/>
            <a:ext cx="2679700" cy="1790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12200" y="68072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88400" y="1651000"/>
            <a:ext cx="46609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  <a:r>
              <a:rPr lang="en-US" sz="5200" b="0" i="0" u="none" strike="noStrike" spc="-100">
                <a:solidFill>
                  <a:srgbClr val="000000"/>
                </a:solidFill>
                <a:latin typeface="esamanru OTF Medium"/>
              </a:rPr>
              <a:t> </a:t>
            </a: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저장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3385800" y="4432300"/>
            <a:ext cx="1143000" cy="292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518900" y="2311400"/>
            <a:ext cx="4660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점유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100">
                <a:solidFill>
                  <a:srgbClr val="000000"/>
                </a:solidFill>
                <a:ea typeface="esamanru OTF Medium"/>
              </a:rPr>
              <a:t>해제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4">
            <a:alphaModFix amt="71000"/>
          </a:blip>
          <a:stretch>
            <a:fillRect/>
          </a:stretch>
        </p:blipFill>
        <p:spPr>
          <a:xfrm>
            <a:off x="0" y="0"/>
            <a:ext cx="18288000" cy="10325100"/>
          </a:xfrm>
          <a:prstGeom prst="rect">
            <a:avLst/>
          </a:prstGeom>
          <a:effectLst>
            <a:outerShdw dir="5400000">
              <a:srgbClr val="000000">
                <a:alpha val="80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952500" y="3441700"/>
            <a:ext cx="153162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API 1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개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생성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시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약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, 30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건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미만으로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 90%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개선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469900"/>
            <a:ext cx="3225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54500" y="4699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Expectation effectiveness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600000">
            <a:off x="2057400" y="4508500"/>
            <a:ext cx="6934200" cy="621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600000">
            <a:off x="0" y="5588000"/>
            <a:ext cx="4762500" cy="419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540000" y="5130800"/>
            <a:ext cx="4279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6565DD"/>
                </a:solidFill>
                <a:ea typeface="esamanru OTF Medium"/>
              </a:rPr>
              <a:t>협업</a:t>
            </a:r>
            <a:r>
              <a:rPr lang="en-US" sz="4400" b="0" i="0" u="none" strike="noStrike">
                <a:solidFill>
                  <a:srgbClr val="6565DD"/>
                </a:solidFill>
                <a:latin typeface="esamanru OTF Medium"/>
              </a:rPr>
              <a:t> </a:t>
            </a:r>
            <a:r>
              <a:rPr lang="ko-KR" sz="4400" b="0" i="0" u="none" strike="noStrike">
                <a:solidFill>
                  <a:srgbClr val="6565DD"/>
                </a:solidFill>
                <a:ea typeface="esamanru OTF Medium"/>
              </a:rPr>
              <a:t>강화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52700" y="6540500"/>
            <a:ext cx="46990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팀원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간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실시간으로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소통하고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변경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사항을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즉각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공유하여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협업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효율성을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극대화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8500" y="8191500"/>
            <a:ext cx="7747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00" y="2387600"/>
            <a:ext cx="6934200" cy="6210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100" y="1651000"/>
            <a:ext cx="4762500" cy="419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10400" y="3009900"/>
            <a:ext cx="4279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0BDDB"/>
                </a:solidFill>
                <a:ea typeface="esamanru OTF Medium"/>
              </a:rPr>
              <a:t>명확한</a:t>
            </a:r>
            <a:r>
              <a:rPr lang="en-US" sz="4400" b="0" i="0" u="none" strike="noStrike">
                <a:solidFill>
                  <a:srgbClr val="00BDDB"/>
                </a:solidFill>
                <a:latin typeface="esamanru OTF Medium"/>
              </a:rPr>
              <a:t> API </a:t>
            </a:r>
            <a:r>
              <a:rPr lang="ko-KR" sz="4400" b="0" i="0" u="none" strike="noStrike">
                <a:solidFill>
                  <a:srgbClr val="00BDDB"/>
                </a:solidFill>
                <a:ea typeface="esamanru OTF Medium"/>
              </a:rPr>
              <a:t>설계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1000" y="4114800"/>
            <a:ext cx="46990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표준화된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명세를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작성하여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오류를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방지하고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개발의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일관성을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유지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00" y="7175500"/>
            <a:ext cx="914400" cy="914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600000">
            <a:off x="9296400" y="4508500"/>
            <a:ext cx="6934200" cy="6210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600000">
            <a:off x="13525500" y="5588000"/>
            <a:ext cx="4762500" cy="419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468100" y="5130800"/>
            <a:ext cx="4279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7F5DD3"/>
                </a:solidFill>
                <a:ea typeface="esamanru OTF Medium"/>
              </a:rPr>
              <a:t>개발</a:t>
            </a:r>
            <a:r>
              <a:rPr lang="en-US" sz="4400" b="0" i="0" u="none" strike="noStrike">
                <a:solidFill>
                  <a:srgbClr val="7F5DD3"/>
                </a:solidFill>
                <a:latin typeface="esamanru OTF Medium"/>
              </a:rPr>
              <a:t> </a:t>
            </a:r>
            <a:r>
              <a:rPr lang="ko-KR" sz="4400" b="0" i="0" u="none" strike="noStrike">
                <a:solidFill>
                  <a:srgbClr val="7F5DD3"/>
                </a:solidFill>
                <a:ea typeface="esamanru OTF Medium"/>
              </a:rPr>
              <a:t>가속화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63300" y="6578600"/>
            <a:ext cx="4699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프론트엔드와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백엔드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개발을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동시에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시작할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수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있음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5600" y="8191500"/>
            <a:ext cx="7747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4800600"/>
            <a:ext cx="3517900" cy="100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0" y="5092700"/>
            <a:ext cx="4127500" cy="275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0" y="2400300"/>
            <a:ext cx="4864100" cy="149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2159000"/>
            <a:ext cx="50419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400" y="4356100"/>
            <a:ext cx="2082800" cy="241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4200" y="1638300"/>
            <a:ext cx="2628900" cy="262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0" y="7620000"/>
            <a:ext cx="4699000" cy="116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200" y="3886200"/>
            <a:ext cx="6553200" cy="1828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100" y="5740400"/>
            <a:ext cx="7493000" cy="431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6100" y="6007100"/>
            <a:ext cx="5105400" cy="2298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00100" y="4953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Chapter.01-1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Problem StateMent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4400000">
            <a:off x="9283700" y="-342900"/>
            <a:ext cx="6934200" cy="621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3600000">
            <a:off x="13525500" y="4368800"/>
            <a:ext cx="4762500" cy="41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960100" y="2857500"/>
            <a:ext cx="46990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테스트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도구를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통해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자동화된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테스트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수행하여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  API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의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신뢰성을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보장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9100" y="1358900"/>
            <a:ext cx="8128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1765300"/>
            <a:ext cx="4279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652D90"/>
                </a:solidFill>
                <a:ea typeface="esamanru OTF Medium"/>
              </a:rPr>
              <a:t>신뢰성</a:t>
            </a:r>
            <a:r>
              <a:rPr lang="en-US" sz="4400" b="0" i="0" u="none" strike="noStrike">
                <a:solidFill>
                  <a:srgbClr val="652D90"/>
                </a:solidFill>
                <a:latin typeface="esamanru OTF Medium"/>
              </a:rPr>
              <a:t> </a:t>
            </a:r>
            <a:r>
              <a:rPr lang="ko-KR" sz="4400" b="0" i="0" u="none" strike="noStrike">
                <a:solidFill>
                  <a:srgbClr val="652D90"/>
                </a:solidFill>
                <a:ea typeface="esamanru OTF Medium"/>
              </a:rPr>
              <a:t>향상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5676900" y="1752600"/>
            <a:ext cx="6934200" cy="621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100" y="8305800"/>
            <a:ext cx="4762500" cy="419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45300" y="5321300"/>
            <a:ext cx="46990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대시보드를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통해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API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상태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,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버전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,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변경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사항을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확인하며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프로젝트를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체계적으로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관리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5700" y="2374900"/>
            <a:ext cx="723900" cy="774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61200" y="4178300"/>
            <a:ext cx="4279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>
                <a:solidFill>
                  <a:srgbClr val="6565DD"/>
                </a:solidFill>
                <a:ea typeface="esamanru OTF Medium"/>
              </a:rPr>
              <a:t>통합</a:t>
            </a:r>
            <a:r>
              <a:rPr lang="en-US" sz="4600" b="0" i="0" u="none" strike="noStrike">
                <a:solidFill>
                  <a:srgbClr val="6565DD"/>
                </a:solidFill>
                <a:latin typeface="esamanru OTF Medium"/>
              </a:rPr>
              <a:t> </a:t>
            </a:r>
            <a:r>
              <a:rPr lang="ko-KR" sz="4600" b="0" i="0" u="none" strike="noStrike">
                <a:solidFill>
                  <a:srgbClr val="6565DD"/>
                </a:solidFill>
                <a:ea typeface="esamanru OTF Medium"/>
              </a:rPr>
              <a:t>관리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7200000">
            <a:off x="2057400" y="-342900"/>
            <a:ext cx="6934200" cy="6210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600000">
            <a:off x="0" y="4368800"/>
            <a:ext cx="4762500" cy="419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87600" y="1727200"/>
            <a:ext cx="4279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0C7A1"/>
                </a:solidFill>
                <a:ea typeface="esamanru OTF Medium"/>
              </a:rPr>
              <a:t>완료</a:t>
            </a:r>
            <a:r>
              <a:rPr lang="en-US" sz="4400" b="0" i="0" u="none" strike="noStrike">
                <a:solidFill>
                  <a:srgbClr val="00C7A1"/>
                </a:solidFill>
                <a:latin typeface="esamanru OTF Medium"/>
              </a:rPr>
              <a:t> </a:t>
            </a:r>
            <a:r>
              <a:rPr lang="ko-KR" sz="4400" b="0" i="0" u="none" strike="noStrike">
                <a:solidFill>
                  <a:srgbClr val="00C7A1"/>
                </a:solidFill>
                <a:ea typeface="esamanru OTF Medium"/>
              </a:rPr>
              <a:t>기간</a:t>
            </a:r>
            <a:r>
              <a:rPr lang="en-US" sz="4400" b="0" i="0" u="none" strike="noStrike">
                <a:solidFill>
                  <a:srgbClr val="00C7A1"/>
                </a:solidFill>
                <a:latin typeface="esamanru OTF Medium"/>
              </a:rPr>
              <a:t> </a:t>
            </a:r>
            <a:r>
              <a:rPr lang="ko-KR" sz="4400" b="0" i="0" u="none" strike="noStrike">
                <a:solidFill>
                  <a:srgbClr val="00C7A1"/>
                </a:solidFill>
                <a:ea typeface="esamanru OTF Medium"/>
              </a:rPr>
              <a:t>단축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52700" y="2857500"/>
            <a:ext cx="46990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효율성과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개발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속도를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높여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반복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작업을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줄이고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프로젝트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일정을</a:t>
            </a:r>
            <a:r>
              <a:rPr lang="en-US" sz="3000" b="0" i="0" u="none" strike="noStrike">
                <a:solidFill>
                  <a:srgbClr val="171653"/>
                </a:solidFill>
                <a:latin typeface="esamanru OTF Medium"/>
              </a:rPr>
              <a:t> </a:t>
            </a:r>
            <a:r>
              <a:rPr lang="ko-KR" sz="3000" b="0" i="0" u="none" strike="noStrike">
                <a:solidFill>
                  <a:srgbClr val="171653"/>
                </a:solidFill>
                <a:ea typeface="esamanru OTF Medium"/>
              </a:rPr>
              <a:t>단축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8800" y="1320800"/>
            <a:ext cx="9398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00100" y="9398000"/>
            <a:ext cx="3225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54500" y="93980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 dirty="0">
                <a:solidFill>
                  <a:srgbClr val="003350"/>
                </a:solidFill>
                <a:latin typeface="esamanru OTF Light"/>
              </a:rPr>
              <a:t>Expectation effectiveness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495800"/>
            <a:ext cx="15506700" cy="2374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8300" y="5676900"/>
            <a:ext cx="15113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30300" y="5283200"/>
            <a:ext cx="45466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4300" b="0" i="0" u="none" strike="noStrike">
                <a:solidFill>
                  <a:srgbClr val="595959"/>
                </a:solidFill>
                <a:latin typeface="esamanru OTF Light"/>
              </a:rPr>
              <a:t>Backend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7366000"/>
            <a:ext cx="15506700" cy="2374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178300" y="8547100"/>
            <a:ext cx="15113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0300" y="8153400"/>
            <a:ext cx="45466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4300" b="0" i="0" u="none" strike="noStrike">
                <a:solidFill>
                  <a:srgbClr val="616561"/>
                </a:solidFill>
                <a:latin typeface="esamanru OTF Light"/>
              </a:rPr>
              <a:t>Infra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8200" y="457200"/>
            <a:ext cx="3365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Chapter.02-11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02100" y="4572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Technology Stack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500" y="4800600"/>
            <a:ext cx="1155700" cy="1155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1625600"/>
            <a:ext cx="15506700" cy="2374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8300" y="2806700"/>
            <a:ext cx="15113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30300" y="2413000"/>
            <a:ext cx="45466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4300" b="0" i="0" u="none" strike="noStrike">
                <a:solidFill>
                  <a:srgbClr val="595959"/>
                </a:solidFill>
                <a:latin typeface="esamanru OTF Light"/>
              </a:rPr>
              <a:t>Frontend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9300" y="1993900"/>
            <a:ext cx="1104900" cy="990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1800" y="4889500"/>
            <a:ext cx="977900" cy="977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2400" y="1943100"/>
            <a:ext cx="1854200" cy="107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5100" y="2006600"/>
            <a:ext cx="1295400" cy="977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54200" y="4826000"/>
            <a:ext cx="1651000" cy="1104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11100" y="2044700"/>
            <a:ext cx="1485900" cy="889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87300" y="4813300"/>
            <a:ext cx="1117600" cy="1117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27700" y="7581900"/>
            <a:ext cx="1320800" cy="1320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34200" y="7518400"/>
            <a:ext cx="3124200" cy="1460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25100" y="7581900"/>
            <a:ext cx="1244600" cy="1244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87000" y="4889500"/>
            <a:ext cx="1295400" cy="9779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5384800" y="6096000"/>
            <a:ext cx="190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Spring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594600" y="6096000"/>
            <a:ext cx="190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Lambda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88500" y="6096000"/>
            <a:ext cx="2667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WebSockets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925300" y="6096000"/>
            <a:ext cx="2667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MySQL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058900" y="6096000"/>
            <a:ext cx="2667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Redis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422900" y="3200400"/>
            <a:ext cx="190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React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632700" y="3200400"/>
            <a:ext cx="190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Zustand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26600" y="3200400"/>
            <a:ext cx="2667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WebSockets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963400" y="3200400"/>
            <a:ext cx="2667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Tailwind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422900" y="8991600"/>
            <a:ext cx="190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Jenkins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32700" y="8991600"/>
            <a:ext cx="190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Docker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26600" y="8991600"/>
            <a:ext cx="2667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99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esamanru OTF Light"/>
              </a:rPr>
              <a:t>NGINX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546100"/>
            <a:ext cx="16230600" cy="9664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8200" y="457200"/>
            <a:ext cx="3365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Chapter.02-12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02100" y="4572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 dirty="0">
                <a:solidFill>
                  <a:srgbClr val="003350"/>
                </a:solidFill>
                <a:latin typeface="esamanru OTF Light"/>
              </a:rPr>
              <a:t>Architecture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100"/>
            <a:ext cx="6311900" cy="1068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76200" y="1638300"/>
            <a:ext cx="6680200" cy="518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6040"/>
              </a:lnSpc>
            </a:pPr>
            <a:r>
              <a:rPr lang="en-US" sz="29200" b="0" i="0" u="none" strike="noStrike">
                <a:solidFill>
                  <a:srgbClr val="FFFFFF"/>
                </a:solidFill>
                <a:latin typeface="Noto Sans CJK KR 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6141700" y="2197100"/>
            <a:ext cx="1828800" cy="139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493000" y="3378200"/>
            <a:ext cx="98806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ko-KR" sz="15000" b="0" i="0" u="none" strike="noStrike">
                <a:solidFill>
                  <a:srgbClr val="595959"/>
                </a:solidFill>
                <a:ea typeface="esamanru OTF Medium"/>
              </a:rPr>
              <a:t>팀원</a:t>
            </a:r>
            <a:r>
              <a:rPr lang="en-US" sz="15000" b="0" i="0" u="none" strike="noStrike">
                <a:solidFill>
                  <a:srgbClr val="595959"/>
                </a:solidFill>
                <a:latin typeface="esamanru OTF Medium"/>
              </a:rPr>
              <a:t> </a:t>
            </a:r>
            <a:r>
              <a:rPr lang="ko-KR" sz="15000" b="0" i="0" u="none" strike="noStrike">
                <a:solidFill>
                  <a:srgbClr val="595959"/>
                </a:solidFill>
                <a:ea typeface="esamanru OTF Medium"/>
              </a:rPr>
              <a:t>소개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5207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Introduce Team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559800" y="3708400"/>
            <a:ext cx="7874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4102100"/>
            <a:ext cx="14097000" cy="12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327900" y="4445000"/>
            <a:ext cx="698500" cy="12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147300" y="4445000"/>
            <a:ext cx="685800" cy="12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966700" y="4445000"/>
            <a:ext cx="685800" cy="12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01800" y="4457700"/>
            <a:ext cx="6985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4100" y="2489200"/>
            <a:ext cx="56261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36000"/>
          </a:blip>
          <a:stretch>
            <a:fillRect/>
          </a:stretch>
        </p:blipFill>
        <p:spPr>
          <a:xfrm>
            <a:off x="825500" y="5270500"/>
            <a:ext cx="2451100" cy="274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5100" y="4686300"/>
            <a:ext cx="1244600" cy="1244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50900" y="6413500"/>
            <a:ext cx="2387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500" b="0" i="0" u="none" strike="noStrike" spc="-200">
                <a:solidFill>
                  <a:srgbClr val="515050"/>
                </a:solidFill>
                <a:ea typeface="esamanru OTF Light"/>
              </a:rPr>
              <a:t>박용빈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8300" y="4889500"/>
            <a:ext cx="838200" cy="825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46200" y="5981700"/>
            <a:ext cx="1397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ko-KR" sz="2900" b="0" i="0" u="none" strike="noStrike" spc="-200">
                <a:solidFill>
                  <a:srgbClr val="515050"/>
                </a:solidFill>
                <a:ea typeface="esamanru OTF Light"/>
              </a:rPr>
              <a:t>첫째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>
            <a:alphaModFix amt="36000"/>
          </a:blip>
          <a:stretch>
            <a:fillRect/>
          </a:stretch>
        </p:blipFill>
        <p:spPr>
          <a:xfrm>
            <a:off x="6451600" y="5270500"/>
            <a:ext cx="2451100" cy="2743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1200" y="4686300"/>
            <a:ext cx="1244600" cy="1244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489700" y="6413500"/>
            <a:ext cx="2387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500" b="0" i="0" u="none" strike="noStrike" spc="-200">
                <a:solidFill>
                  <a:srgbClr val="515050"/>
                </a:solidFill>
                <a:ea typeface="esamanru OTF Light"/>
              </a:rPr>
              <a:t>박찬호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4876800"/>
            <a:ext cx="723900" cy="838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972300" y="5981700"/>
            <a:ext cx="1397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ko-KR" sz="2900" b="0" i="0" u="none" strike="noStrike" spc="-200">
                <a:solidFill>
                  <a:srgbClr val="515050"/>
                </a:solidFill>
                <a:ea typeface="esamanru OTF Light"/>
              </a:rPr>
              <a:t>셋째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alphaModFix amt="36000"/>
          </a:blip>
          <a:stretch>
            <a:fillRect/>
          </a:stretch>
        </p:blipFill>
        <p:spPr>
          <a:xfrm>
            <a:off x="9271000" y="5270500"/>
            <a:ext cx="2451100" cy="2743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0600" y="4686300"/>
            <a:ext cx="1244600" cy="1244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296400" y="6413500"/>
            <a:ext cx="2387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500" b="0" i="0" u="none" strike="noStrike" spc="-200">
                <a:solidFill>
                  <a:srgbClr val="515050"/>
                </a:solidFill>
                <a:ea typeface="esamanru OTF Light"/>
              </a:rPr>
              <a:t>조성빈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91700" y="5981700"/>
            <a:ext cx="1397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ko-KR" sz="2900" b="0" i="0" u="none" strike="noStrike" spc="-200">
                <a:solidFill>
                  <a:srgbClr val="515050"/>
                </a:solidFill>
                <a:ea typeface="esamanru OTF Light"/>
              </a:rPr>
              <a:t>넷째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786100" y="4432300"/>
            <a:ext cx="6858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4483100" y="4483100"/>
            <a:ext cx="762000" cy="139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alphaModFix amt="36000"/>
          </a:blip>
          <a:stretch>
            <a:fillRect/>
          </a:stretch>
        </p:blipFill>
        <p:spPr>
          <a:xfrm>
            <a:off x="12090400" y="5245100"/>
            <a:ext cx="2451100" cy="2743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4660900"/>
            <a:ext cx="1244600" cy="1244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115800" y="6388100"/>
            <a:ext cx="2387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500" b="0" i="0" u="none" strike="noStrike" spc="-200">
                <a:solidFill>
                  <a:srgbClr val="515050"/>
                </a:solidFill>
                <a:ea typeface="esamanru OTF Light"/>
              </a:rPr>
              <a:t>김문희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611100" y="5956300"/>
            <a:ext cx="1397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ko-KR" sz="2900" b="0" i="0" u="none" strike="noStrike" spc="-200">
                <a:solidFill>
                  <a:srgbClr val="515050"/>
                </a:solidFill>
                <a:ea typeface="esamanru OTF Light"/>
              </a:rPr>
              <a:t>다섯째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36000"/>
          </a:blip>
          <a:stretch>
            <a:fillRect/>
          </a:stretch>
        </p:blipFill>
        <p:spPr>
          <a:xfrm>
            <a:off x="14897100" y="5270500"/>
            <a:ext cx="2451100" cy="2743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06700" y="4686300"/>
            <a:ext cx="1244600" cy="12446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4935200" y="6413500"/>
            <a:ext cx="2387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500" b="0" i="0" u="none" strike="noStrike" spc="-200">
                <a:solidFill>
                  <a:srgbClr val="515050"/>
                </a:solidFill>
                <a:ea typeface="esamanru OTF Light"/>
              </a:rPr>
              <a:t>강세현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430500" y="5981700"/>
            <a:ext cx="1397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ko-KR" sz="2900" b="0" i="0" u="none" strike="noStrike" spc="-200">
                <a:solidFill>
                  <a:srgbClr val="515050"/>
                </a:solidFill>
                <a:ea typeface="esamanru OTF Light"/>
              </a:rPr>
              <a:t>막내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alphaModFix amt="36000"/>
          </a:blip>
          <a:stretch>
            <a:fillRect/>
          </a:stretch>
        </p:blipFill>
        <p:spPr>
          <a:xfrm>
            <a:off x="3644900" y="5270500"/>
            <a:ext cx="2451100" cy="2743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1800" y="4686300"/>
            <a:ext cx="1244600" cy="12446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3670300" y="6413500"/>
            <a:ext cx="2387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3500" b="0" i="0" u="none" strike="noStrike" spc="-200">
                <a:solidFill>
                  <a:srgbClr val="515050"/>
                </a:solidFill>
                <a:ea typeface="esamanru OTF Light"/>
              </a:rPr>
              <a:t>박준영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41300" y="4864100"/>
            <a:ext cx="736600" cy="838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95800" y="4889500"/>
            <a:ext cx="736600" cy="8382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46400" y="4813300"/>
            <a:ext cx="952500" cy="977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58400" y="4826000"/>
            <a:ext cx="863600" cy="9525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4165600" y="5981700"/>
            <a:ext cx="13970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ko-KR" sz="2900" b="0" i="0" u="none" strike="noStrike" spc="-200">
                <a:solidFill>
                  <a:srgbClr val="515050"/>
                </a:solidFill>
                <a:ea typeface="esamanru OTF Light"/>
              </a:rPr>
              <a:t>둘째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54100" y="7264400"/>
            <a:ext cx="196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en-US" sz="3000" b="0" i="0" u="none" strike="noStrike" spc="-200">
                <a:solidFill>
                  <a:srgbClr val="676767"/>
                </a:solidFill>
                <a:latin typeface="esamanru OTF Light"/>
              </a:rPr>
              <a:t>Back-End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67500" y="7061200"/>
            <a:ext cx="2032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en-US" sz="3000" b="0" i="0" u="none" strike="noStrike" spc="-200">
                <a:solidFill>
                  <a:srgbClr val="676767"/>
                </a:solidFill>
                <a:latin typeface="esamanru OTF Light"/>
              </a:rPr>
              <a:t>Back-End</a:t>
            </a:r>
          </a:p>
          <a:p>
            <a:pPr lvl="0" algn="ctr">
              <a:lnSpc>
                <a:spcPct val="87565"/>
              </a:lnSpc>
            </a:pPr>
            <a:r>
              <a:rPr lang="en-US" sz="3000" b="0" i="0" u="none" strike="noStrike" spc="-200">
                <a:solidFill>
                  <a:srgbClr val="676767"/>
                </a:solidFill>
                <a:latin typeface="esamanru OTF Light"/>
              </a:rPr>
              <a:t>Infra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550400" y="7264400"/>
            <a:ext cx="196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en-US" sz="3000" b="0" i="0" u="none" strike="noStrike" spc="-200">
                <a:solidFill>
                  <a:srgbClr val="676767"/>
                </a:solidFill>
                <a:latin typeface="esamanru OTF Light"/>
              </a:rPr>
              <a:t>Front-End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255500" y="7239000"/>
            <a:ext cx="2159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en-US" sz="3000" b="0" i="0" u="none" strike="noStrike" spc="-200">
                <a:solidFill>
                  <a:srgbClr val="676767"/>
                </a:solidFill>
                <a:latin typeface="esamanru OTF Light"/>
              </a:rPr>
              <a:t>Front-End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214600" y="7061200"/>
            <a:ext cx="1828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en-US" sz="3000" b="0" i="0" u="none" strike="noStrike" spc="-200">
                <a:solidFill>
                  <a:srgbClr val="676767"/>
                </a:solidFill>
                <a:latin typeface="esamanru OTF Light"/>
              </a:rPr>
              <a:t>Back-End</a:t>
            </a:r>
          </a:p>
          <a:p>
            <a:pPr lvl="0" algn="ctr">
              <a:lnSpc>
                <a:spcPct val="87565"/>
              </a:lnSpc>
            </a:pPr>
            <a:r>
              <a:rPr lang="en-US" sz="3000" b="0" i="0" u="none" strike="noStrike" spc="-200">
                <a:solidFill>
                  <a:srgbClr val="676767"/>
                </a:solidFill>
                <a:latin typeface="esamanru OTF Light"/>
              </a:rPr>
              <a:t>Infra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898900" y="7264400"/>
            <a:ext cx="1930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565"/>
              </a:lnSpc>
            </a:pPr>
            <a:r>
              <a:rPr lang="en-US" sz="3000" b="0" i="0" u="none" strike="noStrike" spc="-200">
                <a:solidFill>
                  <a:srgbClr val="676767"/>
                </a:solidFill>
                <a:latin typeface="esamanru OTF Light"/>
              </a:rPr>
              <a:t>Front-End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299200" y="2730500"/>
            <a:ext cx="5283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4100" b="0" i="0" u="none" strike="noStrike" spc="-300">
                <a:solidFill>
                  <a:srgbClr val="FFFFFF"/>
                </a:solidFill>
                <a:ea typeface="esamanru OTF Light"/>
              </a:rPr>
              <a:t>노인정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100"/>
            <a:ext cx="6311900" cy="1068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63500" y="1638300"/>
            <a:ext cx="6680200" cy="518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6040"/>
              </a:lnSpc>
            </a:pPr>
            <a:r>
              <a:rPr lang="en-US" sz="29200" b="0" i="0" u="none" strike="noStrike">
                <a:solidFill>
                  <a:srgbClr val="FFFFFF"/>
                </a:solidFill>
                <a:latin typeface="Noto Sans CJK KR Bold"/>
              </a:rPr>
              <a:t>04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16141700" y="2197100"/>
            <a:ext cx="1828800" cy="139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493000" y="3378200"/>
            <a:ext cx="98806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15000" b="0" i="0" u="none" strike="noStrike">
                <a:solidFill>
                  <a:srgbClr val="595959"/>
                </a:solidFill>
                <a:latin typeface="esamanru OTF Medium"/>
              </a:rPr>
              <a:t>QnA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100" y="1231900"/>
            <a:ext cx="8001000" cy="800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00100" y="5207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QnA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25400"/>
            <a:ext cx="18478500" cy="10439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56400" y="3022600"/>
            <a:ext cx="10223500" cy="455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3046"/>
              </a:lnSpc>
            </a:pPr>
            <a:r>
              <a:rPr lang="en-US" sz="13000" b="0" i="0" u="none" strike="noStrike">
                <a:solidFill>
                  <a:srgbClr val="FFFFFF"/>
                </a:solidFill>
                <a:latin typeface="Noto Sans CJK KR Bold"/>
              </a:rPr>
              <a:t>THANK</a:t>
            </a:r>
          </a:p>
          <a:p>
            <a:pPr lvl="0" algn="r">
              <a:lnSpc>
                <a:spcPct val="113046"/>
              </a:lnSpc>
            </a:pPr>
            <a:r>
              <a:rPr lang="en-US" sz="13000" b="0" i="0" u="none" strike="noStrike">
                <a:solidFill>
                  <a:srgbClr val="FFFFFF"/>
                </a:solidFill>
                <a:latin typeface="Noto Sans CJK KR Bold"/>
              </a:rPr>
              <a:t>YOU,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6200000">
            <a:off x="-2590800" y="5092700"/>
            <a:ext cx="8001000" cy="139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921474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0" y="292100"/>
            <a:ext cx="546100" cy="368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79700" y="127000"/>
            <a:ext cx="2984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NOINJEONG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18700" y="8369300"/>
            <a:ext cx="70612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SSAFY 11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기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대전캠퍼스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B305  </a:t>
            </a:r>
          </a:p>
          <a:p>
            <a:pPr lvl="0" algn="r">
              <a:lnSpc>
                <a:spcPct val="99600"/>
              </a:lnSpc>
            </a:pP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 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박찬호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|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강세현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|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김문희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|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박용빈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|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박준영</a:t>
            </a:r>
            <a:r>
              <a:rPr lang="en-US" sz="3000" b="0" i="0" u="none" strike="noStrike" spc="-200">
                <a:solidFill>
                  <a:srgbClr val="F3FBFF"/>
                </a:solidFill>
                <a:latin typeface="esamanru OTF Light"/>
              </a:rPr>
              <a:t> | </a:t>
            </a:r>
            <a:r>
              <a:rPr lang="ko-KR" sz="3000" b="0" i="0" u="none" strike="noStrike" spc="-200">
                <a:solidFill>
                  <a:srgbClr val="F3FBFF"/>
                </a:solidFill>
                <a:ea typeface="esamanru OTF Light"/>
              </a:rPr>
              <a:t>조성빈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0" y="4800600"/>
            <a:ext cx="3517900" cy="100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0" y="5092700"/>
            <a:ext cx="4127500" cy="275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0" y="2400300"/>
            <a:ext cx="4864100" cy="149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2159000"/>
            <a:ext cx="50419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400" y="4356100"/>
            <a:ext cx="2082800" cy="241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4200" y="1638300"/>
            <a:ext cx="2628900" cy="262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500" y="7620000"/>
            <a:ext cx="4699000" cy="116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200" y="3886200"/>
            <a:ext cx="6553200" cy="1828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100" y="5740400"/>
            <a:ext cx="7493000" cy="431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6100" y="6007100"/>
            <a:ext cx="5105400" cy="2298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00100" y="5207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Chapter.01-1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Problem StateMent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5">
            <a:alphaModFix amt="71000"/>
          </a:blip>
          <a:stretch>
            <a:fillRect/>
          </a:stretch>
        </p:blipFill>
        <p:spPr>
          <a:xfrm>
            <a:off x="0" y="0"/>
            <a:ext cx="18288000" cy="10325100"/>
          </a:xfrm>
          <a:prstGeom prst="rect">
            <a:avLst/>
          </a:prstGeom>
          <a:effectLst>
            <a:outerShdw dir="5400000">
              <a:srgbClr val="000000">
                <a:alpha val="8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2247900" y="4203700"/>
            <a:ext cx="13804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API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명세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,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왜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 </a:t>
            </a:r>
            <a:r>
              <a:rPr lang="ko-KR" sz="10000" b="0" i="0" u="none" strike="noStrike" spc="-300">
                <a:solidFill>
                  <a:srgbClr val="FFFFFF"/>
                </a:solidFill>
                <a:ea typeface="esamanru OTF Light"/>
              </a:rPr>
              <a:t>중요할까요</a:t>
            </a:r>
            <a:r>
              <a:rPr lang="en-US" sz="10000" b="0" i="0" u="none" strike="noStrike" spc="-300">
                <a:solidFill>
                  <a:srgbClr val="FFFFFF"/>
                </a:solidFill>
                <a:latin typeface="esamanru OTF Light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5054600"/>
            <a:ext cx="10756900" cy="523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9800" y="2768600"/>
            <a:ext cx="2679700" cy="275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2100" y="7086600"/>
            <a:ext cx="2476500" cy="264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100" y="2489200"/>
            <a:ext cx="2730500" cy="265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6438900"/>
            <a:ext cx="2667000" cy="2628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00100" y="5207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Chapter.01-1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01600" y="5003800"/>
            <a:ext cx="5676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프론트엔드</a:t>
            </a:r>
            <a:r>
              <a:rPr lang="en-US" sz="4000" b="0" i="0" u="none" strike="noStrike">
                <a:solidFill>
                  <a:srgbClr val="5E8BA0"/>
                </a:solidFill>
                <a:latin typeface="esamanru OTF Bold"/>
              </a:rPr>
              <a:t> </a:t>
            </a: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언어와</a:t>
            </a:r>
          </a:p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프레임워크</a:t>
            </a:r>
            <a:r>
              <a:rPr lang="en-US" sz="4000" b="0" i="0" u="none" strike="noStrike">
                <a:solidFill>
                  <a:srgbClr val="5E8BA0"/>
                </a:solidFill>
                <a:latin typeface="esamanru OTF Bold"/>
              </a:rPr>
              <a:t> </a:t>
            </a: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활용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5900" y="1739900"/>
            <a:ext cx="567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5E8BA0"/>
                </a:solidFill>
                <a:latin typeface="esamanru OTF Bold"/>
              </a:rPr>
              <a:t>UX </a:t>
            </a: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디자인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01200" y="2095500"/>
            <a:ext cx="567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5E8BA0"/>
                </a:solidFill>
                <a:latin typeface="esamanru OTF Bold"/>
              </a:rPr>
              <a:t>UI </a:t>
            </a: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디자인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81000" y="5842000"/>
            <a:ext cx="4838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크로스</a:t>
            </a:r>
            <a:r>
              <a:rPr lang="en-US" sz="4000" b="0" i="0" u="none" strike="noStrike">
                <a:solidFill>
                  <a:srgbClr val="5E8BA0"/>
                </a:solidFill>
                <a:latin typeface="esamanru OTF Bold"/>
              </a:rPr>
              <a:t> </a:t>
            </a: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브라우징</a:t>
            </a:r>
          </a:p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호환</a:t>
            </a:r>
            <a:r>
              <a:rPr lang="en-US" sz="4000" b="0" i="0" u="none" strike="noStrike">
                <a:solidFill>
                  <a:srgbClr val="5E8BA0"/>
                </a:solidFill>
                <a:latin typeface="esamanru OTF Bold"/>
              </a:rPr>
              <a:t> </a:t>
            </a: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개발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1168400"/>
            <a:ext cx="10731500" cy="5359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00100" y="5207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Chapter.01-1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Problem StateMent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1409700"/>
            <a:ext cx="2641600" cy="2616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254000" y="3962400"/>
            <a:ext cx="567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서버</a:t>
            </a:r>
            <a:r>
              <a:rPr lang="en-US" sz="4000" b="0" i="0" u="none" strike="noStrike">
                <a:solidFill>
                  <a:srgbClr val="5E8BA0"/>
                </a:solidFill>
                <a:latin typeface="esamanru OTF Bold"/>
              </a:rPr>
              <a:t> </a:t>
            </a: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및</a:t>
            </a:r>
            <a:r>
              <a:rPr lang="en-US" sz="4000" b="0" i="0" u="none" strike="noStrike">
                <a:solidFill>
                  <a:srgbClr val="5E8BA0"/>
                </a:solidFill>
                <a:latin typeface="esamanru OTF Bold"/>
              </a:rPr>
              <a:t> DB </a:t>
            </a: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구축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600" y="5613400"/>
            <a:ext cx="2717800" cy="2717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79700" y="8318500"/>
            <a:ext cx="567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시스템</a:t>
            </a:r>
            <a:r>
              <a:rPr lang="en-US" sz="4000" b="0" i="0" u="none" strike="noStrike">
                <a:solidFill>
                  <a:srgbClr val="5E8BA0"/>
                </a:solidFill>
                <a:latin typeface="esamanru OTF Bold"/>
              </a:rPr>
              <a:t> </a:t>
            </a: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유지보수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2300" y="5994400"/>
            <a:ext cx="2527300" cy="255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207500" y="8534400"/>
            <a:ext cx="567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5E8BA0"/>
                </a:solidFill>
                <a:latin typeface="esamanru OTF Bold"/>
              </a:rPr>
              <a:t>API </a:t>
            </a: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확장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11300" y="2095500"/>
            <a:ext cx="2501900" cy="2463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611100" y="4597400"/>
            <a:ext cx="567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안정성</a:t>
            </a:r>
            <a:r>
              <a:rPr lang="en-US" sz="4000" b="0" i="0" u="none" strike="noStrike">
                <a:solidFill>
                  <a:srgbClr val="5E8BA0"/>
                </a:solidFill>
                <a:latin typeface="esamanru OTF Bold"/>
              </a:rPr>
              <a:t> </a:t>
            </a:r>
            <a:r>
              <a:rPr lang="ko-KR" sz="4000" b="0" i="0" u="none" strike="noStrike">
                <a:solidFill>
                  <a:srgbClr val="5E8BA0"/>
                </a:solidFill>
                <a:ea typeface="esamanru OTF Bold"/>
              </a:rPr>
              <a:t>구축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114300"/>
            <a:ext cx="18364200" cy="1092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8275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75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600"/>
            <a:ext cx="317500" cy="26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0100" y="520700"/>
            <a:ext cx="3175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 spc="-100">
                <a:solidFill>
                  <a:srgbClr val="5E8BA0"/>
                </a:solidFill>
                <a:latin typeface="esamanru OTF Light"/>
              </a:rPr>
              <a:t>Chapter.01-2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6200" y="495300"/>
            <a:ext cx="5422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spc="-300">
                <a:solidFill>
                  <a:srgbClr val="003350"/>
                </a:solidFill>
                <a:latin typeface="esamanru OTF Light"/>
              </a:rPr>
              <a:t>Amplifying the Problem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500" y="5562600"/>
            <a:ext cx="2095500" cy="171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6200" y="2197100"/>
            <a:ext cx="2095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3900" y="2070100"/>
            <a:ext cx="1765300" cy="205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2146300"/>
            <a:ext cx="9855200" cy="15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0300" y="3873500"/>
            <a:ext cx="2095500" cy="171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2300" y="5384800"/>
            <a:ext cx="1765300" cy="205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1200" y="3708400"/>
            <a:ext cx="2019300" cy="205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0100" y="3822700"/>
            <a:ext cx="9271000" cy="15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1200" y="5499100"/>
            <a:ext cx="9728200" cy="15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700" y="1028700"/>
            <a:ext cx="2070100" cy="234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7800" y="1320800"/>
            <a:ext cx="1752600" cy="1752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794000" y="1625600"/>
            <a:ext cx="16002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1AC1C7"/>
                </a:solidFill>
                <a:latin typeface="esamanru OTF Medium"/>
              </a:rPr>
              <a:t>WEEK</a:t>
            </a:r>
          </a:p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1AC1C7"/>
                </a:solidFill>
                <a:latin typeface="esamanru OTF Medium"/>
              </a:rPr>
              <a:t>01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90600" y="1854200"/>
            <a:ext cx="2070100" cy="2349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5700" y="2146300"/>
            <a:ext cx="1752600" cy="1752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931900" y="2451100"/>
            <a:ext cx="16002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18A8F1"/>
                </a:solidFill>
                <a:latin typeface="esamanru OTF Medium"/>
              </a:rPr>
              <a:t>WEEK</a:t>
            </a:r>
          </a:p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18A8F1"/>
                </a:solidFill>
                <a:latin typeface="esamanru OTF Medium"/>
              </a:rPr>
              <a:t>02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52700" y="4051300"/>
            <a:ext cx="2070100" cy="2349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7800" y="4356100"/>
            <a:ext cx="1752600" cy="1752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81300" y="4622800"/>
            <a:ext cx="16002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1B3F9E"/>
                </a:solidFill>
                <a:latin typeface="esamanru OTF Medium"/>
              </a:rPr>
              <a:t>WEEK</a:t>
            </a:r>
          </a:p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1B3F9E"/>
                </a:solidFill>
                <a:latin typeface="esamanru OTF Medium"/>
              </a:rPr>
              <a:t>03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90600" y="4775200"/>
            <a:ext cx="2070100" cy="2349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5700" y="5080000"/>
            <a:ext cx="1752600" cy="1752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3944600" y="5372100"/>
            <a:ext cx="16002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8A6BE7"/>
                </a:solidFill>
                <a:latin typeface="esamanru OTF Medium"/>
              </a:rPr>
              <a:t>WEEK</a:t>
            </a:r>
          </a:p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8A6BE7"/>
                </a:solidFill>
                <a:latin typeface="esamanru OTF Medium"/>
              </a:rPr>
              <a:t>04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12200" y="5130800"/>
            <a:ext cx="863600" cy="863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26500" y="5346700"/>
            <a:ext cx="647700" cy="482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64200" y="1689100"/>
            <a:ext cx="863600" cy="863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05500" y="1892300"/>
            <a:ext cx="381000" cy="4318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34600" y="3441700"/>
            <a:ext cx="863600" cy="863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12400" y="3619500"/>
            <a:ext cx="558800" cy="5207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64200" y="5130800"/>
            <a:ext cx="863600" cy="863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18200" y="5346700"/>
            <a:ext cx="457200" cy="4191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722100" y="5130800"/>
            <a:ext cx="863600" cy="863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887200" y="5346700"/>
            <a:ext cx="533400" cy="4318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75500" y="3441700"/>
            <a:ext cx="863600" cy="863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91400" y="3657600"/>
            <a:ext cx="431800" cy="4318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34800" y="1689100"/>
            <a:ext cx="863600" cy="863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925300" y="1930400"/>
            <a:ext cx="495300" cy="3556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699500" y="1689100"/>
            <a:ext cx="863600" cy="863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915400" y="1905000"/>
            <a:ext cx="431800" cy="3937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70300" y="7251700"/>
            <a:ext cx="2095500" cy="1714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1200" y="7073900"/>
            <a:ext cx="2019300" cy="20574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610100" y="7175500"/>
            <a:ext cx="9271000" cy="1524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521200" y="8864600"/>
            <a:ext cx="9728200" cy="1524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552700" y="7073900"/>
            <a:ext cx="2070100" cy="2349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7800" y="7378700"/>
            <a:ext cx="1752600" cy="1752600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2781300" y="7645400"/>
            <a:ext cx="16002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1B3F9E"/>
                </a:solidFill>
                <a:latin typeface="esamanru OTF Medium"/>
              </a:rPr>
              <a:t>WEEK</a:t>
            </a:r>
          </a:p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1B3F9E"/>
                </a:solidFill>
                <a:latin typeface="esamanru OTF Medium"/>
              </a:rPr>
              <a:t>05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690600" y="7696200"/>
            <a:ext cx="2070100" cy="23495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55700" y="8001000"/>
            <a:ext cx="1752600" cy="1752600"/>
          </a:xfrm>
          <a:prstGeom prst="rect">
            <a:avLst/>
          </a:prstGeom>
        </p:spPr>
      </p:pic>
      <p:sp>
        <p:nvSpPr>
          <p:cNvPr id="63" name="TextBox 63"/>
          <p:cNvSpPr txBox="1"/>
          <p:nvPr/>
        </p:nvSpPr>
        <p:spPr>
          <a:xfrm>
            <a:off x="13944600" y="8293100"/>
            <a:ext cx="16002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1B3F9E"/>
                </a:solidFill>
                <a:latin typeface="esamanru OTF Medium"/>
              </a:rPr>
              <a:t>WEEK</a:t>
            </a:r>
          </a:p>
          <a:p>
            <a:pPr lvl="0" algn="ctr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1B3F9E"/>
                </a:solidFill>
                <a:latin typeface="esamanru OTF Medium"/>
              </a:rPr>
              <a:t>06</a:t>
            </a:r>
          </a:p>
        </p:txBody>
      </p:sp>
      <p:pic>
        <p:nvPicPr>
          <p:cNvPr id="64" name="Picture 6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175500" y="6807200"/>
            <a:ext cx="863600" cy="8636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3300" y="6985000"/>
            <a:ext cx="558800" cy="5207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172700" y="6845300"/>
            <a:ext cx="863600" cy="8636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388600" y="7061200"/>
            <a:ext cx="431800" cy="431800"/>
          </a:xfrm>
          <a:prstGeom prst="rect">
            <a:avLst/>
          </a:prstGeom>
        </p:spPr>
      </p:pic>
      <p:sp>
        <p:nvSpPr>
          <p:cNvPr id="68" name="TextBox 68"/>
          <p:cNvSpPr txBox="1"/>
          <p:nvPr/>
        </p:nvSpPr>
        <p:spPr>
          <a:xfrm>
            <a:off x="5245100" y="2540000"/>
            <a:ext cx="170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1AC1C7"/>
                </a:solidFill>
                <a:ea typeface="esamanru OTF Medium"/>
              </a:rPr>
              <a:t>주제</a:t>
            </a:r>
            <a:r>
              <a:rPr lang="en-US" sz="3000" b="0" i="0" u="none" strike="noStrike" spc="-100">
                <a:solidFill>
                  <a:srgbClr val="1AC1C7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1AC1C7"/>
                </a:solidFill>
                <a:ea typeface="esamanru OTF Medium"/>
              </a:rPr>
              <a:t>선정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886700" y="2540000"/>
            <a:ext cx="248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1AC1C7"/>
                </a:solidFill>
                <a:latin typeface="esamanru OTF Medium"/>
              </a:rPr>
              <a:t>KPI </a:t>
            </a:r>
            <a:r>
              <a:rPr lang="ko-KR" sz="3000" b="0" i="0" u="none" strike="noStrike" spc="-100">
                <a:solidFill>
                  <a:srgbClr val="1AC1C7"/>
                </a:solidFill>
                <a:ea typeface="esamanru OTF Medium"/>
              </a:rPr>
              <a:t>도출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112500" y="2540000"/>
            <a:ext cx="2146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1AC1C7"/>
                </a:solidFill>
                <a:ea typeface="esamanru OTF Medium"/>
              </a:rPr>
              <a:t>산출물</a:t>
            </a:r>
            <a:r>
              <a:rPr lang="en-US" sz="3000" b="0" i="0" u="none" strike="noStrike" spc="-100">
                <a:solidFill>
                  <a:srgbClr val="1AC1C7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1AC1C7"/>
                </a:solidFill>
                <a:ea typeface="esamanru OTF Medium"/>
              </a:rPr>
              <a:t>작성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749800" y="6032500"/>
            <a:ext cx="267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586CEE"/>
                </a:solidFill>
                <a:ea typeface="esamanru OTF Medium"/>
              </a:rPr>
              <a:t>프로토타입</a:t>
            </a:r>
            <a:r>
              <a:rPr lang="en-US" sz="3000" b="0" i="0" u="none" strike="noStrike" spc="-100">
                <a:solidFill>
                  <a:srgbClr val="586CEE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586CEE"/>
                </a:solidFill>
                <a:ea typeface="esamanru OTF Medium"/>
              </a:rPr>
              <a:t>제작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328400" y="6032500"/>
            <a:ext cx="1638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586CEE"/>
                </a:solidFill>
                <a:ea typeface="esamanru OTF Medium"/>
              </a:rPr>
              <a:t>코드</a:t>
            </a:r>
            <a:r>
              <a:rPr lang="en-US" sz="3000" b="0" i="0" u="none" strike="noStrike" spc="-100">
                <a:solidFill>
                  <a:srgbClr val="586CEE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586CEE"/>
                </a:solidFill>
                <a:ea typeface="esamanru OTF Medium"/>
              </a:rPr>
              <a:t>개발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8318500" y="6032500"/>
            <a:ext cx="165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586CEE"/>
                </a:solidFill>
                <a:latin typeface="esamanru OTF Medium"/>
              </a:rPr>
              <a:t>API </a:t>
            </a:r>
            <a:r>
              <a:rPr lang="ko-KR" sz="3000" b="0" i="0" u="none" strike="noStrike" spc="-100">
                <a:solidFill>
                  <a:srgbClr val="586CEE"/>
                </a:solidFill>
                <a:ea typeface="esamanru OTF Medium"/>
              </a:rPr>
              <a:t>설계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9372600" y="4343400"/>
            <a:ext cx="251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18A8F1"/>
                </a:solidFill>
                <a:ea typeface="esamanru OTF Medium"/>
              </a:rPr>
              <a:t>기술</a:t>
            </a:r>
            <a:r>
              <a:rPr lang="en-US" sz="3000" b="0" i="0" u="none" strike="noStrike" spc="-100">
                <a:solidFill>
                  <a:srgbClr val="18A8F1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18A8F1"/>
                </a:solidFill>
                <a:ea typeface="esamanru OTF Medium"/>
              </a:rPr>
              <a:t>스택</a:t>
            </a:r>
            <a:r>
              <a:rPr lang="en-US" sz="3000" b="0" i="0" u="none" strike="noStrike" spc="-100">
                <a:solidFill>
                  <a:srgbClr val="18A8F1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18A8F1"/>
                </a:solidFill>
                <a:ea typeface="esamanru OTF Medium"/>
              </a:rPr>
              <a:t>검토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035800" y="4330700"/>
            <a:ext cx="1143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18A8F1"/>
                </a:solidFill>
                <a:ea typeface="esamanru OTF Medium"/>
              </a:rPr>
              <a:t>구체화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8077200" y="9398000"/>
            <a:ext cx="227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1B3F9E"/>
                </a:solidFill>
                <a:ea typeface="esamanru OTF Medium"/>
              </a:rPr>
              <a:t>최종</a:t>
            </a:r>
            <a:r>
              <a:rPr lang="en-US" sz="3000" b="0" i="0" u="none" strike="noStrike" spc="-100">
                <a:solidFill>
                  <a:srgbClr val="1B3F9E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1B3F9E"/>
                </a:solidFill>
                <a:ea typeface="esamanru OTF Medium"/>
              </a:rPr>
              <a:t>테스트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4660900" y="9398000"/>
            <a:ext cx="294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1B3F9E"/>
                </a:solidFill>
                <a:ea typeface="esamanru OTF Medium"/>
              </a:rPr>
              <a:t>프로젝트</a:t>
            </a:r>
            <a:r>
              <a:rPr lang="en-US" sz="3000" b="0" i="0" u="none" strike="noStrike" spc="-100">
                <a:solidFill>
                  <a:srgbClr val="1B3F9E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1B3F9E"/>
                </a:solidFill>
                <a:ea typeface="esamanru OTF Medium"/>
              </a:rPr>
              <a:t>점검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1658600" y="9398000"/>
            <a:ext cx="101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1B3F9E"/>
                </a:solidFill>
                <a:ea typeface="esamanru OTF Medium"/>
              </a:rPr>
              <a:t>발표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6286500" y="7670800"/>
            <a:ext cx="2628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8A6BE7"/>
                </a:solidFill>
                <a:ea typeface="esamanru OTF Medium"/>
              </a:rPr>
              <a:t>코드</a:t>
            </a:r>
            <a:r>
              <a:rPr lang="en-US" sz="3000" b="0" i="0" u="none" strike="noStrike" spc="-100">
                <a:solidFill>
                  <a:srgbClr val="8A6BE7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8A6BE7"/>
                </a:solidFill>
                <a:ea typeface="esamanru OTF Medium"/>
              </a:rPr>
              <a:t>점검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664200" y="8496300"/>
            <a:ext cx="863600" cy="8636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854700" y="8674100"/>
            <a:ext cx="546100" cy="571500"/>
          </a:xfrm>
          <a:prstGeom prst="rect">
            <a:avLst/>
          </a:prstGeom>
        </p:spPr>
      </p:pic>
      <p:grpSp>
        <p:nvGrpSpPr>
          <p:cNvPr id="83" name="Group 8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4" name="Picture 8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699500" y="8496300"/>
            <a:ext cx="863600" cy="86360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877300" y="8712200"/>
            <a:ext cx="546100" cy="469900"/>
          </a:xfrm>
          <a:prstGeom prst="rect">
            <a:avLst/>
          </a:prstGeom>
        </p:spPr>
      </p:pic>
      <p:grpSp>
        <p:nvGrpSpPr>
          <p:cNvPr id="86" name="Group 8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7" name="Picture 8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1734800" y="8496300"/>
            <a:ext cx="863600" cy="863600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912600" y="8686800"/>
            <a:ext cx="520700" cy="520700"/>
          </a:xfrm>
          <a:prstGeom prst="rect">
            <a:avLst/>
          </a:prstGeom>
        </p:spPr>
      </p:pic>
      <p:sp>
        <p:nvSpPr>
          <p:cNvPr id="89" name="TextBox 89"/>
          <p:cNvSpPr txBox="1"/>
          <p:nvPr/>
        </p:nvSpPr>
        <p:spPr>
          <a:xfrm>
            <a:off x="9423400" y="7696200"/>
            <a:ext cx="227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8A6BE7"/>
                </a:solidFill>
                <a:ea typeface="esamanru OTF Medium"/>
              </a:rPr>
              <a:t>코드</a:t>
            </a:r>
            <a:r>
              <a:rPr lang="en-US" sz="3000" b="0" i="0" u="none" strike="noStrike" spc="-100">
                <a:solidFill>
                  <a:srgbClr val="8A6BE7"/>
                </a:solidFill>
                <a:latin typeface="esamanru OTF Medium"/>
              </a:rPr>
              <a:t> </a:t>
            </a:r>
            <a:r>
              <a:rPr lang="ko-KR" sz="3000" b="0" i="0" u="none" strike="noStrike" spc="-100">
                <a:solidFill>
                  <a:srgbClr val="8A6BE7"/>
                </a:solidFill>
                <a:ea typeface="esamanru OTF Medium"/>
              </a:rPr>
              <a:t>최적화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631</Words>
  <Application>Microsoft Office PowerPoint</Application>
  <PresentationFormat>사용자 지정</PresentationFormat>
  <Paragraphs>349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esamanru OTF Light</vt:lpstr>
      <vt:lpstr>Pretendard SemiBold</vt:lpstr>
      <vt:lpstr>esamanru OTF Medium</vt:lpstr>
      <vt:lpstr>Arial</vt:lpstr>
      <vt:lpstr>Noto Sans CJK KR Bold</vt:lpstr>
      <vt:lpstr>esamanru OTF Bold</vt:lpstr>
      <vt:lpstr>Gong Gothic Bold</vt:lpstr>
      <vt:lpstr>Calibri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3</cp:revision>
  <dcterms:created xsi:type="dcterms:W3CDTF">2006-08-16T00:00:00Z</dcterms:created>
  <dcterms:modified xsi:type="dcterms:W3CDTF">2024-11-21T07:42:35Z</dcterms:modified>
</cp:coreProperties>
</file>